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86" r:id="rId3"/>
    <p:sldId id="268" r:id="rId4"/>
    <p:sldId id="258" r:id="rId5"/>
    <p:sldId id="270" r:id="rId6"/>
    <p:sldId id="277" r:id="rId7"/>
    <p:sldId id="278" r:id="rId8"/>
    <p:sldId id="280" r:id="rId9"/>
    <p:sldId id="281" r:id="rId10"/>
    <p:sldId id="289" r:id="rId11"/>
    <p:sldId id="290" r:id="rId12"/>
    <p:sldId id="291" r:id="rId13"/>
    <p:sldId id="28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6808" autoAdjust="0"/>
  </p:normalViewPr>
  <p:slideViewPr>
    <p:cSldViewPr snapToGrid="0">
      <p:cViewPr>
        <p:scale>
          <a:sx n="81" d="100"/>
          <a:sy n="81" d="100"/>
        </p:scale>
        <p:origin x="1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89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9"/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FD-4B6F-91C8-6B8F611E05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FD-4B6F-91C8-6B8F611E051E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FD-4B6F-91C8-6B8F611E051E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FD-4B6F-91C8-6B8F611E051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EFD-4B6F-91C8-6B8F611E051E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EFD-4B6F-91C8-6B8F611E051E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EFD-4B6F-91C8-6B8F611E051E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EFD-4B6F-91C8-6B8F611E051E}"/>
              </c:ext>
            </c:extLst>
          </c:dPt>
          <c:dPt>
            <c:idx val="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EEFD-4B6F-91C8-6B8F611E051E}"/>
              </c:ext>
            </c:extLst>
          </c:dPt>
          <c:dPt>
            <c:idx val="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EEFD-4B6F-91C8-6B8F611E051E}"/>
              </c:ext>
            </c:extLst>
          </c:dPt>
          <c:dPt>
            <c:idx val="1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EEFD-4B6F-91C8-6B8F611E051E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EEFD-4B6F-91C8-6B8F611E051E}"/>
              </c:ext>
            </c:extLst>
          </c:dPt>
          <c:dPt>
            <c:idx val="1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EEFD-4B6F-91C8-6B8F611E051E}"/>
              </c:ext>
            </c:extLst>
          </c:dPt>
          <c:dPt>
            <c:idx val="1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EEFD-4B6F-91C8-6B8F611E051E}"/>
              </c:ext>
            </c:extLst>
          </c:dPt>
          <c:dPt>
            <c:idx val="1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EEFD-4B6F-91C8-6B8F611E051E}"/>
              </c:ext>
            </c:extLst>
          </c:dPt>
          <c:val>
            <c:numRef>
              <c:f>'[Chart in Microsoft PowerPoint]Sheet1'!$A$2:$A$16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EEFD-4B6F-91C8-6B8F611E051E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EEFD-4B6F-91C8-6B8F611E05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EEFD-4B6F-91C8-6B8F611E051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EEFD-4B6F-91C8-6B8F611E051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6-EEFD-4B6F-91C8-6B8F611E051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8-EEFD-4B6F-91C8-6B8F611E051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EEFD-4B6F-91C8-6B8F611E051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EEFD-4B6F-91C8-6B8F611E051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E-EEFD-4B6F-91C8-6B8F611E051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0-EEFD-4B6F-91C8-6B8F611E051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2-EEFD-4B6F-91C8-6B8F611E051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4-EEFD-4B6F-91C8-6B8F611E051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6-EEFD-4B6F-91C8-6B8F611E051E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8-EEFD-4B6F-91C8-6B8F611E051E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A-EEFD-4B6F-91C8-6B8F611E051E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C-EEFD-4B6F-91C8-6B8F611E051E}"/>
              </c:ext>
            </c:extLst>
          </c:dPt>
          <c:val>
            <c:numRef>
              <c:f>'[Chart in Microsoft PowerPoint]Sheet1'!$B$2:$B$16</c:f>
              <c:numCache>
                <c:formatCode>General</c:formatCode>
                <c:ptCount val="15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15</c:v>
                </c:pt>
                <c:pt idx="7">
                  <c:v>12</c:v>
                </c:pt>
                <c:pt idx="8">
                  <c:v>3</c:v>
                </c:pt>
                <c:pt idx="9">
                  <c:v>5</c:v>
                </c:pt>
                <c:pt idx="10">
                  <c:v>9</c:v>
                </c:pt>
                <c:pt idx="11">
                  <c:v>5</c:v>
                </c:pt>
                <c:pt idx="12">
                  <c:v>6</c:v>
                </c:pt>
                <c:pt idx="13">
                  <c:v>3</c:v>
                </c:pt>
                <c:pt idx="1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EFD-4B6F-91C8-6B8F611E05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9"/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91-4822-81A9-88CD5E4B6F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91-4822-81A9-88CD5E4B6F39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91-4822-81A9-88CD5E4B6F39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391-4822-81A9-88CD5E4B6F3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391-4822-81A9-88CD5E4B6F39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391-4822-81A9-88CD5E4B6F39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391-4822-81A9-88CD5E4B6F39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391-4822-81A9-88CD5E4B6F39}"/>
              </c:ext>
            </c:extLst>
          </c:dPt>
          <c:dPt>
            <c:idx val="8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391-4822-81A9-88CD5E4B6F39}"/>
              </c:ext>
            </c:extLst>
          </c:dPt>
          <c:dPt>
            <c:idx val="9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391-4822-81A9-88CD5E4B6F39}"/>
              </c:ext>
            </c:extLst>
          </c:dPt>
          <c:dPt>
            <c:idx val="1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391-4822-81A9-88CD5E4B6F39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391-4822-81A9-88CD5E4B6F39}"/>
              </c:ext>
            </c:extLst>
          </c:dPt>
          <c:dPt>
            <c:idx val="1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391-4822-81A9-88CD5E4B6F39}"/>
              </c:ext>
            </c:extLst>
          </c:dPt>
          <c:dPt>
            <c:idx val="1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391-4822-81A9-88CD5E4B6F39}"/>
              </c:ext>
            </c:extLst>
          </c:dPt>
          <c:dPt>
            <c:idx val="1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391-4822-81A9-88CD5E4B6F39}"/>
              </c:ext>
            </c:extLst>
          </c:dPt>
          <c:val>
            <c:numRef>
              <c:f>'[Chart in Microsoft PowerPoint]Sheet1'!$A$2:$A$16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B391-4822-81A9-88CD5E4B6F39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0-B391-4822-81A9-88CD5E4B6F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2-B391-4822-81A9-88CD5E4B6F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4-B391-4822-81A9-88CD5E4B6F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6-B391-4822-81A9-88CD5E4B6F3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8-B391-4822-81A9-88CD5E4B6F3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B391-4822-81A9-88CD5E4B6F3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B391-4822-81A9-88CD5E4B6F3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E-B391-4822-81A9-88CD5E4B6F3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0-B391-4822-81A9-88CD5E4B6F3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2-B391-4822-81A9-88CD5E4B6F3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4-B391-4822-81A9-88CD5E4B6F3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6-B391-4822-81A9-88CD5E4B6F3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8-B391-4822-81A9-88CD5E4B6F3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A-B391-4822-81A9-88CD5E4B6F3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C-B391-4822-81A9-88CD5E4B6F39}"/>
              </c:ext>
            </c:extLst>
          </c:dPt>
          <c:val>
            <c:numRef>
              <c:f>'[Chart in Microsoft PowerPoint]Sheet1'!$B$2:$B$16</c:f>
              <c:numCache>
                <c:formatCode>General</c:formatCode>
                <c:ptCount val="15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</c:v>
                </c:pt>
                <c:pt idx="4">
                  <c:v>5</c:v>
                </c:pt>
                <c:pt idx="5">
                  <c:v>7</c:v>
                </c:pt>
                <c:pt idx="6">
                  <c:v>15</c:v>
                </c:pt>
                <c:pt idx="7">
                  <c:v>12</c:v>
                </c:pt>
                <c:pt idx="8">
                  <c:v>3</c:v>
                </c:pt>
                <c:pt idx="9">
                  <c:v>5</c:v>
                </c:pt>
                <c:pt idx="10">
                  <c:v>9</c:v>
                </c:pt>
                <c:pt idx="11">
                  <c:v>5</c:v>
                </c:pt>
                <c:pt idx="12">
                  <c:v>6</c:v>
                </c:pt>
                <c:pt idx="13">
                  <c:v>3</c:v>
                </c:pt>
                <c:pt idx="1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B391-4822-81A9-88CD5E4B6F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6DC7BD-4066-4A30-80F8-7E185F5ACCAA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3E37B7-F95D-4FE9-A13D-B06ED2AB4DDB}">
      <dgm:prSet/>
      <dgm:spPr/>
      <dgm:t>
        <a:bodyPr/>
        <a:lstStyle/>
        <a:p>
          <a:r>
            <a:rPr lang="en-CA" dirty="0"/>
            <a:t>10 genomes</a:t>
          </a:r>
          <a:endParaRPr lang="en-US" dirty="0"/>
        </a:p>
      </dgm:t>
    </dgm:pt>
    <dgm:pt modelId="{4730A55E-77A7-4D4B-AFB5-63157457CABE}" type="parTrans" cxnId="{9CFC65EC-2DE9-4047-AB45-9770C303F77A}">
      <dgm:prSet/>
      <dgm:spPr/>
      <dgm:t>
        <a:bodyPr/>
        <a:lstStyle/>
        <a:p>
          <a:endParaRPr lang="en-US"/>
        </a:p>
      </dgm:t>
    </dgm:pt>
    <dgm:pt modelId="{278C7E7D-B85E-4B67-9AB0-CD02FDD451EA}" type="sibTrans" cxnId="{9CFC65EC-2DE9-4047-AB45-9770C303F77A}">
      <dgm:prSet/>
      <dgm:spPr/>
      <dgm:t>
        <a:bodyPr/>
        <a:lstStyle/>
        <a:p>
          <a:endParaRPr lang="en-US" dirty="0"/>
        </a:p>
      </dgm:t>
    </dgm:pt>
    <dgm:pt modelId="{F42380F6-8E9C-4140-B87C-57652EFC2EEF}">
      <dgm:prSet/>
      <dgm:spPr/>
      <dgm:t>
        <a:bodyPr/>
        <a:lstStyle/>
        <a:p>
          <a:r>
            <a:rPr lang="en-CA" dirty="0"/>
            <a:t>Determine homologous genes</a:t>
          </a:r>
          <a:endParaRPr lang="en-US" dirty="0"/>
        </a:p>
      </dgm:t>
    </dgm:pt>
    <dgm:pt modelId="{36E06D6E-97A6-4E51-BE6B-503205C67095}" type="parTrans" cxnId="{16CB46DF-DBD3-4F78-9D6E-CF610443EE97}">
      <dgm:prSet/>
      <dgm:spPr/>
      <dgm:t>
        <a:bodyPr/>
        <a:lstStyle/>
        <a:p>
          <a:endParaRPr lang="en-US"/>
        </a:p>
      </dgm:t>
    </dgm:pt>
    <dgm:pt modelId="{4812D957-FCA4-47C5-959B-58B974AB2DB6}" type="sibTrans" cxnId="{16CB46DF-DBD3-4F78-9D6E-CF610443EE97}">
      <dgm:prSet/>
      <dgm:spPr/>
      <dgm:t>
        <a:bodyPr/>
        <a:lstStyle/>
        <a:p>
          <a:endParaRPr lang="en-US" dirty="0"/>
        </a:p>
      </dgm:t>
    </dgm:pt>
    <dgm:pt modelId="{A30E5DFB-C399-4C88-B8AE-B9F3C7CEB342}">
      <dgm:prSet/>
      <dgm:spPr/>
      <dgm:t>
        <a:bodyPr/>
        <a:lstStyle/>
        <a:p>
          <a:r>
            <a:rPr lang="en-CA" dirty="0"/>
            <a:t>Distance matrices for each gene</a:t>
          </a:r>
          <a:endParaRPr lang="en-US" dirty="0"/>
        </a:p>
      </dgm:t>
    </dgm:pt>
    <dgm:pt modelId="{E567A8B4-18F3-4C07-8320-FFE9DCF0394A}" type="parTrans" cxnId="{18DEA656-D6AA-4B7F-887C-65FF8F5CFA0F}">
      <dgm:prSet/>
      <dgm:spPr/>
      <dgm:t>
        <a:bodyPr/>
        <a:lstStyle/>
        <a:p>
          <a:endParaRPr lang="en-US"/>
        </a:p>
      </dgm:t>
    </dgm:pt>
    <dgm:pt modelId="{3D1D9FA7-3635-4647-9EF7-97AB16DA29D7}" type="sibTrans" cxnId="{18DEA656-D6AA-4B7F-887C-65FF8F5CFA0F}">
      <dgm:prSet/>
      <dgm:spPr/>
      <dgm:t>
        <a:bodyPr/>
        <a:lstStyle/>
        <a:p>
          <a:endParaRPr lang="en-US" dirty="0"/>
        </a:p>
      </dgm:t>
    </dgm:pt>
    <dgm:pt modelId="{11E467B8-A737-4B91-AFCA-33B7B9443D17}">
      <dgm:prSet/>
      <dgm:spPr/>
      <dgm:t>
        <a:bodyPr/>
        <a:lstStyle/>
        <a:p>
          <a:r>
            <a:rPr lang="en-CA" dirty="0"/>
            <a:t>Categorize each gene origin</a:t>
          </a:r>
          <a:endParaRPr lang="en-US" dirty="0"/>
        </a:p>
      </dgm:t>
    </dgm:pt>
    <dgm:pt modelId="{C4AA5F0A-4868-42DB-90A2-4F8E0D5718E8}" type="parTrans" cxnId="{57D2688F-570A-4892-9360-353325345D0D}">
      <dgm:prSet/>
      <dgm:spPr/>
      <dgm:t>
        <a:bodyPr/>
        <a:lstStyle/>
        <a:p>
          <a:endParaRPr lang="en-US"/>
        </a:p>
      </dgm:t>
    </dgm:pt>
    <dgm:pt modelId="{DB48D2C4-FE9D-4190-BDF1-5C2F2350D33F}" type="sibTrans" cxnId="{57D2688F-570A-4892-9360-353325345D0D}">
      <dgm:prSet/>
      <dgm:spPr/>
      <dgm:t>
        <a:bodyPr/>
        <a:lstStyle/>
        <a:p>
          <a:endParaRPr lang="en-US"/>
        </a:p>
      </dgm:t>
    </dgm:pt>
    <dgm:pt modelId="{DFBB7537-F04C-48B7-B7BC-A9594876091B}" type="pres">
      <dgm:prSet presAssocID="{AB6DC7BD-4066-4A30-80F8-7E185F5ACCAA}" presName="outerComposite" presStyleCnt="0">
        <dgm:presLayoutVars>
          <dgm:chMax val="5"/>
          <dgm:dir/>
          <dgm:resizeHandles val="exact"/>
        </dgm:presLayoutVars>
      </dgm:prSet>
      <dgm:spPr/>
    </dgm:pt>
    <dgm:pt modelId="{B415F76C-C5C6-4E3E-B38F-1C12EB0C0470}" type="pres">
      <dgm:prSet presAssocID="{AB6DC7BD-4066-4A30-80F8-7E185F5ACCAA}" presName="dummyMaxCanvas" presStyleCnt="0">
        <dgm:presLayoutVars/>
      </dgm:prSet>
      <dgm:spPr/>
    </dgm:pt>
    <dgm:pt modelId="{04BC1511-3CFF-4F51-AEB0-7C3A136888EA}" type="pres">
      <dgm:prSet presAssocID="{AB6DC7BD-4066-4A30-80F8-7E185F5ACCAA}" presName="FourNodes_1" presStyleLbl="node1" presStyleIdx="0" presStyleCnt="4">
        <dgm:presLayoutVars>
          <dgm:bulletEnabled val="1"/>
        </dgm:presLayoutVars>
      </dgm:prSet>
      <dgm:spPr/>
    </dgm:pt>
    <dgm:pt modelId="{96A09879-C4B3-45C2-86AC-2BA627801CA3}" type="pres">
      <dgm:prSet presAssocID="{AB6DC7BD-4066-4A30-80F8-7E185F5ACCAA}" presName="FourNodes_2" presStyleLbl="node1" presStyleIdx="1" presStyleCnt="4">
        <dgm:presLayoutVars>
          <dgm:bulletEnabled val="1"/>
        </dgm:presLayoutVars>
      </dgm:prSet>
      <dgm:spPr/>
    </dgm:pt>
    <dgm:pt modelId="{6CAE52A1-BDEC-42F7-BCED-8FB849898C5C}" type="pres">
      <dgm:prSet presAssocID="{AB6DC7BD-4066-4A30-80F8-7E185F5ACCAA}" presName="FourNodes_3" presStyleLbl="node1" presStyleIdx="2" presStyleCnt="4">
        <dgm:presLayoutVars>
          <dgm:bulletEnabled val="1"/>
        </dgm:presLayoutVars>
      </dgm:prSet>
      <dgm:spPr/>
    </dgm:pt>
    <dgm:pt modelId="{51974301-2BFA-4C6B-A698-58636C7FB36C}" type="pres">
      <dgm:prSet presAssocID="{AB6DC7BD-4066-4A30-80F8-7E185F5ACCAA}" presName="FourNodes_4" presStyleLbl="node1" presStyleIdx="3" presStyleCnt="4">
        <dgm:presLayoutVars>
          <dgm:bulletEnabled val="1"/>
        </dgm:presLayoutVars>
      </dgm:prSet>
      <dgm:spPr/>
    </dgm:pt>
    <dgm:pt modelId="{68F372E9-B270-459C-8BDD-9637F157E94A}" type="pres">
      <dgm:prSet presAssocID="{AB6DC7BD-4066-4A30-80F8-7E185F5ACCAA}" presName="FourConn_1-2" presStyleLbl="fgAccFollowNode1" presStyleIdx="0" presStyleCnt="3">
        <dgm:presLayoutVars>
          <dgm:bulletEnabled val="1"/>
        </dgm:presLayoutVars>
      </dgm:prSet>
      <dgm:spPr/>
    </dgm:pt>
    <dgm:pt modelId="{4F1A97FB-D89A-4538-A82C-6F33F43ED288}" type="pres">
      <dgm:prSet presAssocID="{AB6DC7BD-4066-4A30-80F8-7E185F5ACCAA}" presName="FourConn_2-3" presStyleLbl="fgAccFollowNode1" presStyleIdx="1" presStyleCnt="3">
        <dgm:presLayoutVars>
          <dgm:bulletEnabled val="1"/>
        </dgm:presLayoutVars>
      </dgm:prSet>
      <dgm:spPr/>
    </dgm:pt>
    <dgm:pt modelId="{F9B843D7-B28D-4852-B8CE-71EAD8057982}" type="pres">
      <dgm:prSet presAssocID="{AB6DC7BD-4066-4A30-80F8-7E185F5ACCAA}" presName="FourConn_3-4" presStyleLbl="fgAccFollowNode1" presStyleIdx="2" presStyleCnt="3">
        <dgm:presLayoutVars>
          <dgm:bulletEnabled val="1"/>
        </dgm:presLayoutVars>
      </dgm:prSet>
      <dgm:spPr/>
    </dgm:pt>
    <dgm:pt modelId="{27257BA4-83C8-438B-B655-69180E962AAF}" type="pres">
      <dgm:prSet presAssocID="{AB6DC7BD-4066-4A30-80F8-7E185F5ACCAA}" presName="FourNodes_1_text" presStyleLbl="node1" presStyleIdx="3" presStyleCnt="4">
        <dgm:presLayoutVars>
          <dgm:bulletEnabled val="1"/>
        </dgm:presLayoutVars>
      </dgm:prSet>
      <dgm:spPr/>
    </dgm:pt>
    <dgm:pt modelId="{BF339754-4EA0-4E6A-8041-0DEC5236E407}" type="pres">
      <dgm:prSet presAssocID="{AB6DC7BD-4066-4A30-80F8-7E185F5ACCAA}" presName="FourNodes_2_text" presStyleLbl="node1" presStyleIdx="3" presStyleCnt="4">
        <dgm:presLayoutVars>
          <dgm:bulletEnabled val="1"/>
        </dgm:presLayoutVars>
      </dgm:prSet>
      <dgm:spPr/>
    </dgm:pt>
    <dgm:pt modelId="{9113BC74-96D8-4AC6-B2BE-A3FE095173A4}" type="pres">
      <dgm:prSet presAssocID="{AB6DC7BD-4066-4A30-80F8-7E185F5ACCAA}" presName="FourNodes_3_text" presStyleLbl="node1" presStyleIdx="3" presStyleCnt="4">
        <dgm:presLayoutVars>
          <dgm:bulletEnabled val="1"/>
        </dgm:presLayoutVars>
      </dgm:prSet>
      <dgm:spPr/>
    </dgm:pt>
    <dgm:pt modelId="{6658C4E2-69B4-4422-BC3D-812240393DCC}" type="pres">
      <dgm:prSet presAssocID="{AB6DC7BD-4066-4A30-80F8-7E185F5ACCA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7735207-FA72-44B1-B7A2-C16668EDA015}" type="presOf" srcId="{4812D957-FCA4-47C5-959B-58B974AB2DB6}" destId="{4F1A97FB-D89A-4538-A82C-6F33F43ED288}" srcOrd="0" destOrd="0" presId="urn:microsoft.com/office/officeart/2005/8/layout/vProcess5"/>
    <dgm:cxn modelId="{4B194709-EFBC-4345-A223-A278ABD41803}" type="presOf" srcId="{11E467B8-A737-4B91-AFCA-33B7B9443D17}" destId="{6658C4E2-69B4-4422-BC3D-812240393DCC}" srcOrd="1" destOrd="0" presId="urn:microsoft.com/office/officeart/2005/8/layout/vProcess5"/>
    <dgm:cxn modelId="{05F8511B-ABB7-4884-8F50-5153E47D4E55}" type="presOf" srcId="{A30E5DFB-C399-4C88-B8AE-B9F3C7CEB342}" destId="{6CAE52A1-BDEC-42F7-BCED-8FB849898C5C}" srcOrd="0" destOrd="0" presId="urn:microsoft.com/office/officeart/2005/8/layout/vProcess5"/>
    <dgm:cxn modelId="{B0169F27-9C78-49B6-8220-7523AA34F6FF}" type="presOf" srcId="{F42380F6-8E9C-4140-B87C-57652EFC2EEF}" destId="{BF339754-4EA0-4E6A-8041-0DEC5236E407}" srcOrd="1" destOrd="0" presId="urn:microsoft.com/office/officeart/2005/8/layout/vProcess5"/>
    <dgm:cxn modelId="{CB31EE39-0DD3-4D92-8AD2-54F0520D0B70}" type="presOf" srcId="{AB6DC7BD-4066-4A30-80F8-7E185F5ACCAA}" destId="{DFBB7537-F04C-48B7-B7BC-A9594876091B}" srcOrd="0" destOrd="0" presId="urn:microsoft.com/office/officeart/2005/8/layout/vProcess5"/>
    <dgm:cxn modelId="{665FB33F-A989-4991-93E2-1AFEB77D49D4}" type="presOf" srcId="{11E467B8-A737-4B91-AFCA-33B7B9443D17}" destId="{51974301-2BFA-4C6B-A698-58636C7FB36C}" srcOrd="0" destOrd="0" presId="urn:microsoft.com/office/officeart/2005/8/layout/vProcess5"/>
    <dgm:cxn modelId="{90B6E85F-D706-4274-962B-227D42FA23DA}" type="presOf" srcId="{278C7E7D-B85E-4B67-9AB0-CD02FDD451EA}" destId="{68F372E9-B270-459C-8BDD-9637F157E94A}" srcOrd="0" destOrd="0" presId="urn:microsoft.com/office/officeart/2005/8/layout/vProcess5"/>
    <dgm:cxn modelId="{A40E8163-A387-462D-B0C3-D3868C1BD095}" type="presOf" srcId="{3F3E37B7-F95D-4FE9-A13D-B06ED2AB4DDB}" destId="{04BC1511-3CFF-4F51-AEB0-7C3A136888EA}" srcOrd="0" destOrd="0" presId="urn:microsoft.com/office/officeart/2005/8/layout/vProcess5"/>
    <dgm:cxn modelId="{AF09BE4B-7450-4D52-A518-044E391DE42A}" type="presOf" srcId="{3F3E37B7-F95D-4FE9-A13D-B06ED2AB4DDB}" destId="{27257BA4-83C8-438B-B655-69180E962AAF}" srcOrd="1" destOrd="0" presId="urn:microsoft.com/office/officeart/2005/8/layout/vProcess5"/>
    <dgm:cxn modelId="{5A92B54F-0074-45A7-8F39-53963FC69E9F}" type="presOf" srcId="{F42380F6-8E9C-4140-B87C-57652EFC2EEF}" destId="{96A09879-C4B3-45C2-86AC-2BA627801CA3}" srcOrd="0" destOrd="0" presId="urn:microsoft.com/office/officeart/2005/8/layout/vProcess5"/>
    <dgm:cxn modelId="{18DEA656-D6AA-4B7F-887C-65FF8F5CFA0F}" srcId="{AB6DC7BD-4066-4A30-80F8-7E185F5ACCAA}" destId="{A30E5DFB-C399-4C88-B8AE-B9F3C7CEB342}" srcOrd="2" destOrd="0" parTransId="{E567A8B4-18F3-4C07-8320-FFE9DCF0394A}" sibTransId="{3D1D9FA7-3635-4647-9EF7-97AB16DA29D7}"/>
    <dgm:cxn modelId="{57D2688F-570A-4892-9360-353325345D0D}" srcId="{AB6DC7BD-4066-4A30-80F8-7E185F5ACCAA}" destId="{11E467B8-A737-4B91-AFCA-33B7B9443D17}" srcOrd="3" destOrd="0" parTransId="{C4AA5F0A-4868-42DB-90A2-4F8E0D5718E8}" sibTransId="{DB48D2C4-FE9D-4190-BDF1-5C2F2350D33F}"/>
    <dgm:cxn modelId="{225AE28F-1EEB-4588-8B6B-6D4BCCA80E96}" type="presOf" srcId="{3D1D9FA7-3635-4647-9EF7-97AB16DA29D7}" destId="{F9B843D7-B28D-4852-B8CE-71EAD8057982}" srcOrd="0" destOrd="0" presId="urn:microsoft.com/office/officeart/2005/8/layout/vProcess5"/>
    <dgm:cxn modelId="{16CB46DF-DBD3-4F78-9D6E-CF610443EE97}" srcId="{AB6DC7BD-4066-4A30-80F8-7E185F5ACCAA}" destId="{F42380F6-8E9C-4140-B87C-57652EFC2EEF}" srcOrd="1" destOrd="0" parTransId="{36E06D6E-97A6-4E51-BE6B-503205C67095}" sibTransId="{4812D957-FCA4-47C5-959B-58B974AB2DB6}"/>
    <dgm:cxn modelId="{9CFC65EC-2DE9-4047-AB45-9770C303F77A}" srcId="{AB6DC7BD-4066-4A30-80F8-7E185F5ACCAA}" destId="{3F3E37B7-F95D-4FE9-A13D-B06ED2AB4DDB}" srcOrd="0" destOrd="0" parTransId="{4730A55E-77A7-4D4B-AFB5-63157457CABE}" sibTransId="{278C7E7D-B85E-4B67-9AB0-CD02FDD451EA}"/>
    <dgm:cxn modelId="{3A2588F9-9CE8-43E7-89BB-0A7E0D3BA816}" type="presOf" srcId="{A30E5DFB-C399-4C88-B8AE-B9F3C7CEB342}" destId="{9113BC74-96D8-4AC6-B2BE-A3FE095173A4}" srcOrd="1" destOrd="0" presId="urn:microsoft.com/office/officeart/2005/8/layout/vProcess5"/>
    <dgm:cxn modelId="{3D12123B-0C95-40C1-97C1-870A91B00B37}" type="presParOf" srcId="{DFBB7537-F04C-48B7-B7BC-A9594876091B}" destId="{B415F76C-C5C6-4E3E-B38F-1C12EB0C0470}" srcOrd="0" destOrd="0" presId="urn:microsoft.com/office/officeart/2005/8/layout/vProcess5"/>
    <dgm:cxn modelId="{117C19DA-5E2D-41B9-9505-C27611881500}" type="presParOf" srcId="{DFBB7537-F04C-48B7-B7BC-A9594876091B}" destId="{04BC1511-3CFF-4F51-AEB0-7C3A136888EA}" srcOrd="1" destOrd="0" presId="urn:microsoft.com/office/officeart/2005/8/layout/vProcess5"/>
    <dgm:cxn modelId="{24018E47-24C7-434C-A91A-51C5994189DC}" type="presParOf" srcId="{DFBB7537-F04C-48B7-B7BC-A9594876091B}" destId="{96A09879-C4B3-45C2-86AC-2BA627801CA3}" srcOrd="2" destOrd="0" presId="urn:microsoft.com/office/officeart/2005/8/layout/vProcess5"/>
    <dgm:cxn modelId="{E7B54033-AFCA-410E-8B83-E8A0E49D10F8}" type="presParOf" srcId="{DFBB7537-F04C-48B7-B7BC-A9594876091B}" destId="{6CAE52A1-BDEC-42F7-BCED-8FB849898C5C}" srcOrd="3" destOrd="0" presId="urn:microsoft.com/office/officeart/2005/8/layout/vProcess5"/>
    <dgm:cxn modelId="{77E25839-B6A0-4BD8-B046-F4383C9BBFB4}" type="presParOf" srcId="{DFBB7537-F04C-48B7-B7BC-A9594876091B}" destId="{51974301-2BFA-4C6B-A698-58636C7FB36C}" srcOrd="4" destOrd="0" presId="urn:microsoft.com/office/officeart/2005/8/layout/vProcess5"/>
    <dgm:cxn modelId="{1FD70BF7-B438-4B6E-97C5-600A39F42007}" type="presParOf" srcId="{DFBB7537-F04C-48B7-B7BC-A9594876091B}" destId="{68F372E9-B270-459C-8BDD-9637F157E94A}" srcOrd="5" destOrd="0" presId="urn:microsoft.com/office/officeart/2005/8/layout/vProcess5"/>
    <dgm:cxn modelId="{AE5C37BA-0786-4290-84A4-D57AD86144C9}" type="presParOf" srcId="{DFBB7537-F04C-48B7-B7BC-A9594876091B}" destId="{4F1A97FB-D89A-4538-A82C-6F33F43ED288}" srcOrd="6" destOrd="0" presId="urn:microsoft.com/office/officeart/2005/8/layout/vProcess5"/>
    <dgm:cxn modelId="{C853A5F0-72D4-4498-9C82-16FBA195A074}" type="presParOf" srcId="{DFBB7537-F04C-48B7-B7BC-A9594876091B}" destId="{F9B843D7-B28D-4852-B8CE-71EAD8057982}" srcOrd="7" destOrd="0" presId="urn:microsoft.com/office/officeart/2005/8/layout/vProcess5"/>
    <dgm:cxn modelId="{84169663-3862-43D1-B069-3F7A12169A40}" type="presParOf" srcId="{DFBB7537-F04C-48B7-B7BC-A9594876091B}" destId="{27257BA4-83C8-438B-B655-69180E962AAF}" srcOrd="8" destOrd="0" presId="urn:microsoft.com/office/officeart/2005/8/layout/vProcess5"/>
    <dgm:cxn modelId="{843D3FB1-FA19-49EC-A4A0-BE1780D853B2}" type="presParOf" srcId="{DFBB7537-F04C-48B7-B7BC-A9594876091B}" destId="{BF339754-4EA0-4E6A-8041-0DEC5236E407}" srcOrd="9" destOrd="0" presId="urn:microsoft.com/office/officeart/2005/8/layout/vProcess5"/>
    <dgm:cxn modelId="{14C686C0-064E-4531-A8A5-A808EB80167E}" type="presParOf" srcId="{DFBB7537-F04C-48B7-B7BC-A9594876091B}" destId="{9113BC74-96D8-4AC6-B2BE-A3FE095173A4}" srcOrd="10" destOrd="0" presId="urn:microsoft.com/office/officeart/2005/8/layout/vProcess5"/>
    <dgm:cxn modelId="{29D5AEA4-EF91-43A8-99ED-156AD446285C}" type="presParOf" srcId="{DFBB7537-F04C-48B7-B7BC-A9594876091B}" destId="{6658C4E2-69B4-4422-BC3D-812240393DC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2991BF-B459-4842-A745-C59D725901F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E55EEA-19FC-4DF0-BEF9-73E455B712EC}">
      <dgm:prSet/>
      <dgm:spPr/>
      <dgm:t>
        <a:bodyPr/>
        <a:lstStyle/>
        <a:p>
          <a:r>
            <a:rPr lang="en-CA" dirty="0"/>
            <a:t>10 sequences</a:t>
          </a:r>
          <a:endParaRPr lang="en-US" dirty="0"/>
        </a:p>
      </dgm:t>
    </dgm:pt>
    <dgm:pt modelId="{E268311F-0644-4004-86BA-D33F491C73C6}" type="parTrans" cxnId="{50A2CE0D-1505-49F5-A25A-9B6702DDDD67}">
      <dgm:prSet/>
      <dgm:spPr/>
      <dgm:t>
        <a:bodyPr/>
        <a:lstStyle/>
        <a:p>
          <a:endParaRPr lang="en-US"/>
        </a:p>
      </dgm:t>
    </dgm:pt>
    <dgm:pt modelId="{33E2398A-F3FA-4BB3-AF5E-A35149C20396}" type="sibTrans" cxnId="{50A2CE0D-1505-49F5-A25A-9B6702DDDD67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EBE8580D-1E8D-4331-95BD-891591EF17B5}">
      <dgm:prSet/>
      <dgm:spPr/>
      <dgm:t>
        <a:bodyPr/>
        <a:lstStyle/>
        <a:p>
          <a:r>
            <a:rPr lang="en-CA" dirty="0"/>
            <a:t>Check for 20 rows in the fasta file.</a:t>
          </a:r>
          <a:endParaRPr lang="en-US" dirty="0"/>
        </a:p>
      </dgm:t>
    </dgm:pt>
    <dgm:pt modelId="{CBBE6D1C-26D6-47C1-BADC-1A00EE197665}" type="parTrans" cxnId="{806E6E53-3628-4D4D-BA0E-1DEAE8F90668}">
      <dgm:prSet/>
      <dgm:spPr/>
      <dgm:t>
        <a:bodyPr/>
        <a:lstStyle/>
        <a:p>
          <a:endParaRPr lang="en-US"/>
        </a:p>
      </dgm:t>
    </dgm:pt>
    <dgm:pt modelId="{11003AA7-8720-48D8-B17A-38F1FC8BA2CC}" type="sibTrans" cxnId="{806E6E53-3628-4D4D-BA0E-1DEAE8F90668}">
      <dgm:prSet/>
      <dgm:spPr/>
      <dgm:t>
        <a:bodyPr/>
        <a:lstStyle/>
        <a:p>
          <a:endParaRPr lang="en-US"/>
        </a:p>
      </dgm:t>
    </dgm:pt>
    <dgm:pt modelId="{43F8C451-5533-4BAD-8963-9ED96A761AB1}">
      <dgm:prSet/>
      <dgm:spPr/>
      <dgm:t>
        <a:bodyPr/>
        <a:lstStyle/>
        <a:p>
          <a:r>
            <a:rPr lang="en-CA" dirty="0"/>
            <a:t>No truncated genes</a:t>
          </a:r>
          <a:endParaRPr lang="en-US" dirty="0"/>
        </a:p>
      </dgm:t>
    </dgm:pt>
    <dgm:pt modelId="{75047CF5-9760-48D7-AD5F-7E3D9099A63B}" type="parTrans" cxnId="{296F42ED-920C-42B0-8697-4194B5F815F8}">
      <dgm:prSet/>
      <dgm:spPr/>
      <dgm:t>
        <a:bodyPr/>
        <a:lstStyle/>
        <a:p>
          <a:endParaRPr lang="en-US"/>
        </a:p>
      </dgm:t>
    </dgm:pt>
    <dgm:pt modelId="{3BEED03B-02E3-4983-9142-D12DD52878B0}" type="sibTrans" cxnId="{296F42ED-920C-42B0-8697-4194B5F815F8}">
      <dgm:prSet phldrT="2" phldr="0"/>
      <dgm:spPr/>
      <dgm:t>
        <a:bodyPr/>
        <a:lstStyle/>
        <a:p>
          <a:r>
            <a:rPr lang="en-US" dirty="0"/>
            <a:t>2</a:t>
          </a:r>
        </a:p>
      </dgm:t>
    </dgm:pt>
    <dgm:pt modelId="{8504B2B3-5A74-47C9-B722-D530A7529C35}">
      <dgm:prSet/>
      <dgm:spPr/>
      <dgm:t>
        <a:bodyPr/>
        <a:lstStyle/>
        <a:p>
          <a:r>
            <a:rPr lang="en-CA" dirty="0"/>
            <a:t>Length of sequences &gt;= 90% of the longest sequence</a:t>
          </a:r>
          <a:endParaRPr lang="en-US" dirty="0"/>
        </a:p>
      </dgm:t>
    </dgm:pt>
    <dgm:pt modelId="{CA905C9D-D203-4A8F-9D7F-7A49355FAA12}" type="parTrans" cxnId="{FCCE9949-B0AF-4D61-AB9D-C061E1BD6B54}">
      <dgm:prSet/>
      <dgm:spPr/>
      <dgm:t>
        <a:bodyPr/>
        <a:lstStyle/>
        <a:p>
          <a:endParaRPr lang="en-US"/>
        </a:p>
      </dgm:t>
    </dgm:pt>
    <dgm:pt modelId="{36B07178-E3A3-4264-9F1A-5F4DBB62A399}" type="sibTrans" cxnId="{FCCE9949-B0AF-4D61-AB9D-C061E1BD6B54}">
      <dgm:prSet/>
      <dgm:spPr/>
      <dgm:t>
        <a:bodyPr/>
        <a:lstStyle/>
        <a:p>
          <a:endParaRPr lang="en-US"/>
        </a:p>
      </dgm:t>
    </dgm:pt>
    <dgm:pt modelId="{0AB07B54-5C4A-4786-9984-CBC97DBA5ED3}">
      <dgm:prSet/>
      <dgm:spPr/>
      <dgm:t>
        <a:bodyPr/>
        <a:lstStyle/>
        <a:p>
          <a:r>
            <a:rPr lang="en-CA" dirty="0"/>
            <a:t>Also shortened the sequence names</a:t>
          </a:r>
          <a:endParaRPr lang="en-US" dirty="0"/>
        </a:p>
        <a:p>
          <a:r>
            <a:rPr lang="en-CA" dirty="0"/>
            <a:t>Gene ID and species’ name</a:t>
          </a:r>
          <a:endParaRPr lang="en-US" dirty="0"/>
        </a:p>
      </dgm:t>
    </dgm:pt>
    <dgm:pt modelId="{40B02EA8-362A-4950-8DE2-7643D096F1AA}" type="parTrans" cxnId="{2A460A3F-5DF2-4FC6-9781-0C82F5188C77}">
      <dgm:prSet/>
      <dgm:spPr/>
      <dgm:t>
        <a:bodyPr/>
        <a:lstStyle/>
        <a:p>
          <a:endParaRPr lang="en-US"/>
        </a:p>
      </dgm:t>
    </dgm:pt>
    <dgm:pt modelId="{07FBBBA0-3EB5-4B82-984B-E2B2F53BFCA0}" type="sibTrans" cxnId="{2A460A3F-5DF2-4FC6-9781-0C82F5188C77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FE1A6E30-B535-4504-BF72-6A7DB844F22A}" type="pres">
      <dgm:prSet presAssocID="{A92991BF-B459-4842-A745-C59D725901F9}" presName="Name0" presStyleCnt="0">
        <dgm:presLayoutVars>
          <dgm:animLvl val="lvl"/>
          <dgm:resizeHandles val="exact"/>
        </dgm:presLayoutVars>
      </dgm:prSet>
      <dgm:spPr/>
    </dgm:pt>
    <dgm:pt modelId="{1570DECC-B44F-4F05-B423-A5D0A6D01A95}" type="pres">
      <dgm:prSet presAssocID="{1CE55EEA-19FC-4DF0-BEF9-73E455B712EC}" presName="compositeNode" presStyleCnt="0">
        <dgm:presLayoutVars>
          <dgm:bulletEnabled val="1"/>
        </dgm:presLayoutVars>
      </dgm:prSet>
      <dgm:spPr/>
    </dgm:pt>
    <dgm:pt modelId="{44473721-8099-47DD-A566-DB18937ECE2D}" type="pres">
      <dgm:prSet presAssocID="{1CE55EEA-19FC-4DF0-BEF9-73E455B712EC}" presName="bgRect" presStyleLbl="bgAccFollowNode1" presStyleIdx="0" presStyleCnt="3"/>
      <dgm:spPr/>
    </dgm:pt>
    <dgm:pt modelId="{8DBEC2E4-54A9-4A50-86A3-DBA991CB2293}" type="pres">
      <dgm:prSet presAssocID="{33E2398A-F3FA-4BB3-AF5E-A35149C2039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627FD7D-9EB8-4758-BE2F-92E0800A7292}" type="pres">
      <dgm:prSet presAssocID="{1CE55EEA-19FC-4DF0-BEF9-73E455B712EC}" presName="bottomLine" presStyleLbl="alignNode1" presStyleIdx="1" presStyleCnt="6">
        <dgm:presLayoutVars/>
      </dgm:prSet>
      <dgm:spPr/>
    </dgm:pt>
    <dgm:pt modelId="{F7531B07-BD4A-4509-95DD-16CDA262B61D}" type="pres">
      <dgm:prSet presAssocID="{1CE55EEA-19FC-4DF0-BEF9-73E455B712EC}" presName="nodeText" presStyleLbl="bgAccFollowNode1" presStyleIdx="0" presStyleCnt="3">
        <dgm:presLayoutVars>
          <dgm:bulletEnabled val="1"/>
        </dgm:presLayoutVars>
      </dgm:prSet>
      <dgm:spPr/>
    </dgm:pt>
    <dgm:pt modelId="{E3B1D370-DFB1-43D0-9D5D-E4E899B44482}" type="pres">
      <dgm:prSet presAssocID="{33E2398A-F3FA-4BB3-AF5E-A35149C20396}" presName="sibTrans" presStyleCnt="0"/>
      <dgm:spPr/>
    </dgm:pt>
    <dgm:pt modelId="{2657E44F-1CEC-4602-9B8D-52A65441FB50}" type="pres">
      <dgm:prSet presAssocID="{43F8C451-5533-4BAD-8963-9ED96A761AB1}" presName="compositeNode" presStyleCnt="0">
        <dgm:presLayoutVars>
          <dgm:bulletEnabled val="1"/>
        </dgm:presLayoutVars>
      </dgm:prSet>
      <dgm:spPr/>
    </dgm:pt>
    <dgm:pt modelId="{FD5C69D6-818A-4022-90A6-9BE6287AEA74}" type="pres">
      <dgm:prSet presAssocID="{43F8C451-5533-4BAD-8963-9ED96A761AB1}" presName="bgRect" presStyleLbl="bgAccFollowNode1" presStyleIdx="1" presStyleCnt="3"/>
      <dgm:spPr/>
    </dgm:pt>
    <dgm:pt modelId="{BD3B34C3-063C-42E9-9432-AEAE1211F468}" type="pres">
      <dgm:prSet presAssocID="{3BEED03B-02E3-4983-9142-D12DD52878B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C3D9DFC-6CBE-4A8C-9F62-1AEDB9E65017}" type="pres">
      <dgm:prSet presAssocID="{43F8C451-5533-4BAD-8963-9ED96A761AB1}" presName="bottomLine" presStyleLbl="alignNode1" presStyleIdx="3" presStyleCnt="6">
        <dgm:presLayoutVars/>
      </dgm:prSet>
      <dgm:spPr/>
    </dgm:pt>
    <dgm:pt modelId="{2DC96BF0-4B97-4DD8-9A37-EFE06D4FABF5}" type="pres">
      <dgm:prSet presAssocID="{43F8C451-5533-4BAD-8963-9ED96A761AB1}" presName="nodeText" presStyleLbl="bgAccFollowNode1" presStyleIdx="1" presStyleCnt="3">
        <dgm:presLayoutVars>
          <dgm:bulletEnabled val="1"/>
        </dgm:presLayoutVars>
      </dgm:prSet>
      <dgm:spPr/>
    </dgm:pt>
    <dgm:pt modelId="{F3AA73F8-08DB-42F4-8EB7-36C7FCFEA759}" type="pres">
      <dgm:prSet presAssocID="{3BEED03B-02E3-4983-9142-D12DD52878B0}" presName="sibTrans" presStyleCnt="0"/>
      <dgm:spPr/>
    </dgm:pt>
    <dgm:pt modelId="{5DE7D09F-8631-4B6B-9F5A-19C482A8193F}" type="pres">
      <dgm:prSet presAssocID="{0AB07B54-5C4A-4786-9984-CBC97DBA5ED3}" presName="compositeNode" presStyleCnt="0">
        <dgm:presLayoutVars>
          <dgm:bulletEnabled val="1"/>
        </dgm:presLayoutVars>
      </dgm:prSet>
      <dgm:spPr/>
    </dgm:pt>
    <dgm:pt modelId="{D08543AC-D8D8-4FA3-88F6-41835C1719C4}" type="pres">
      <dgm:prSet presAssocID="{0AB07B54-5C4A-4786-9984-CBC97DBA5ED3}" presName="bgRect" presStyleLbl="bgAccFollowNode1" presStyleIdx="2" presStyleCnt="3"/>
      <dgm:spPr/>
    </dgm:pt>
    <dgm:pt modelId="{C5C0D7C1-4898-4978-864A-21D17583684D}" type="pres">
      <dgm:prSet presAssocID="{07FBBBA0-3EB5-4B82-984B-E2B2F53BFCA0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758FC915-5E68-4AB4-87F5-6BB983900DDE}" type="pres">
      <dgm:prSet presAssocID="{0AB07B54-5C4A-4786-9984-CBC97DBA5ED3}" presName="bottomLine" presStyleLbl="alignNode1" presStyleIdx="5" presStyleCnt="6">
        <dgm:presLayoutVars/>
      </dgm:prSet>
      <dgm:spPr/>
    </dgm:pt>
    <dgm:pt modelId="{5E2E67D6-622E-4269-8E7F-6A336F160526}" type="pres">
      <dgm:prSet presAssocID="{0AB07B54-5C4A-4786-9984-CBC97DBA5ED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B8AF1A02-26DC-472C-8EDD-9A062C346A6F}" type="presOf" srcId="{8504B2B3-5A74-47C9-B722-D530A7529C35}" destId="{2DC96BF0-4B97-4DD8-9A37-EFE06D4FABF5}" srcOrd="0" destOrd="1" presId="urn:microsoft.com/office/officeart/2016/7/layout/BasicLinearProcessNumbered"/>
    <dgm:cxn modelId="{FD7AC10C-192E-41A4-9FA2-6128FF10F927}" type="presOf" srcId="{43F8C451-5533-4BAD-8963-9ED96A761AB1}" destId="{FD5C69D6-818A-4022-90A6-9BE6287AEA74}" srcOrd="0" destOrd="0" presId="urn:microsoft.com/office/officeart/2016/7/layout/BasicLinearProcessNumbered"/>
    <dgm:cxn modelId="{50A2CE0D-1505-49F5-A25A-9B6702DDDD67}" srcId="{A92991BF-B459-4842-A745-C59D725901F9}" destId="{1CE55EEA-19FC-4DF0-BEF9-73E455B712EC}" srcOrd="0" destOrd="0" parTransId="{E268311F-0644-4004-86BA-D33F491C73C6}" sibTransId="{33E2398A-F3FA-4BB3-AF5E-A35149C20396}"/>
    <dgm:cxn modelId="{95A80A21-9C89-4317-84EB-86CA595FD44F}" type="presOf" srcId="{A92991BF-B459-4842-A745-C59D725901F9}" destId="{FE1A6E30-B535-4504-BF72-6A7DB844F22A}" srcOrd="0" destOrd="0" presId="urn:microsoft.com/office/officeart/2016/7/layout/BasicLinearProcessNumbered"/>
    <dgm:cxn modelId="{58EC2724-FF3C-43A5-B38D-50C673D74A75}" type="presOf" srcId="{1CE55EEA-19FC-4DF0-BEF9-73E455B712EC}" destId="{F7531B07-BD4A-4509-95DD-16CDA262B61D}" srcOrd="1" destOrd="0" presId="urn:microsoft.com/office/officeart/2016/7/layout/BasicLinearProcessNumbered"/>
    <dgm:cxn modelId="{E4FA1A32-A12C-4890-AF65-FE0D6A07B1FD}" type="presOf" srcId="{0AB07B54-5C4A-4786-9984-CBC97DBA5ED3}" destId="{5E2E67D6-622E-4269-8E7F-6A336F160526}" srcOrd="1" destOrd="0" presId="urn:microsoft.com/office/officeart/2016/7/layout/BasicLinearProcessNumbered"/>
    <dgm:cxn modelId="{2A460A3F-5DF2-4FC6-9781-0C82F5188C77}" srcId="{A92991BF-B459-4842-A745-C59D725901F9}" destId="{0AB07B54-5C4A-4786-9984-CBC97DBA5ED3}" srcOrd="2" destOrd="0" parTransId="{40B02EA8-362A-4950-8DE2-7643D096F1AA}" sibTransId="{07FBBBA0-3EB5-4B82-984B-E2B2F53BFCA0}"/>
    <dgm:cxn modelId="{3EF2065B-FAF1-41CA-BB9F-764CC6CE6282}" type="presOf" srcId="{3BEED03B-02E3-4983-9142-D12DD52878B0}" destId="{BD3B34C3-063C-42E9-9432-AEAE1211F468}" srcOrd="0" destOrd="0" presId="urn:microsoft.com/office/officeart/2016/7/layout/BasicLinearProcessNumbered"/>
    <dgm:cxn modelId="{FCCE9949-B0AF-4D61-AB9D-C061E1BD6B54}" srcId="{43F8C451-5533-4BAD-8963-9ED96A761AB1}" destId="{8504B2B3-5A74-47C9-B722-D530A7529C35}" srcOrd="0" destOrd="0" parTransId="{CA905C9D-D203-4A8F-9D7F-7A49355FAA12}" sibTransId="{36B07178-E3A3-4264-9F1A-5F4DBB62A399}"/>
    <dgm:cxn modelId="{F151034E-2524-418A-83F9-ED5CB75D4123}" type="presOf" srcId="{43F8C451-5533-4BAD-8963-9ED96A761AB1}" destId="{2DC96BF0-4B97-4DD8-9A37-EFE06D4FABF5}" srcOrd="1" destOrd="0" presId="urn:microsoft.com/office/officeart/2016/7/layout/BasicLinearProcessNumbered"/>
    <dgm:cxn modelId="{806E6E53-3628-4D4D-BA0E-1DEAE8F90668}" srcId="{1CE55EEA-19FC-4DF0-BEF9-73E455B712EC}" destId="{EBE8580D-1E8D-4331-95BD-891591EF17B5}" srcOrd="0" destOrd="0" parTransId="{CBBE6D1C-26D6-47C1-BADC-1A00EE197665}" sibTransId="{11003AA7-8720-48D8-B17A-38F1FC8BA2CC}"/>
    <dgm:cxn modelId="{76257474-D182-456E-A352-11C3FC86AD75}" type="presOf" srcId="{07FBBBA0-3EB5-4B82-984B-E2B2F53BFCA0}" destId="{C5C0D7C1-4898-4978-864A-21D17583684D}" srcOrd="0" destOrd="0" presId="urn:microsoft.com/office/officeart/2016/7/layout/BasicLinearProcessNumbered"/>
    <dgm:cxn modelId="{0B2F6978-6415-404F-ADBE-E0D6CA05310B}" type="presOf" srcId="{33E2398A-F3FA-4BB3-AF5E-A35149C20396}" destId="{8DBEC2E4-54A9-4A50-86A3-DBA991CB2293}" srcOrd="0" destOrd="0" presId="urn:microsoft.com/office/officeart/2016/7/layout/BasicLinearProcessNumbered"/>
    <dgm:cxn modelId="{EC66B15A-3D1D-4B86-8B47-342CF8FCBD16}" type="presOf" srcId="{1CE55EEA-19FC-4DF0-BEF9-73E455B712EC}" destId="{44473721-8099-47DD-A566-DB18937ECE2D}" srcOrd="0" destOrd="0" presId="urn:microsoft.com/office/officeart/2016/7/layout/BasicLinearProcessNumbered"/>
    <dgm:cxn modelId="{4C7C5AB7-1810-4ED5-B320-A114CC306886}" type="presOf" srcId="{EBE8580D-1E8D-4331-95BD-891591EF17B5}" destId="{F7531B07-BD4A-4509-95DD-16CDA262B61D}" srcOrd="0" destOrd="1" presId="urn:microsoft.com/office/officeart/2016/7/layout/BasicLinearProcessNumbered"/>
    <dgm:cxn modelId="{296F42ED-920C-42B0-8697-4194B5F815F8}" srcId="{A92991BF-B459-4842-A745-C59D725901F9}" destId="{43F8C451-5533-4BAD-8963-9ED96A761AB1}" srcOrd="1" destOrd="0" parTransId="{75047CF5-9760-48D7-AD5F-7E3D9099A63B}" sibTransId="{3BEED03B-02E3-4983-9142-D12DD52878B0}"/>
    <dgm:cxn modelId="{5EF2DFEE-52EE-46FD-8714-8EFA0074DDDD}" type="presOf" srcId="{0AB07B54-5C4A-4786-9984-CBC97DBA5ED3}" destId="{D08543AC-D8D8-4FA3-88F6-41835C1719C4}" srcOrd="0" destOrd="0" presId="urn:microsoft.com/office/officeart/2016/7/layout/BasicLinearProcessNumbered"/>
    <dgm:cxn modelId="{86A25B43-6C04-41F2-9985-C6CD94FC8275}" type="presParOf" srcId="{FE1A6E30-B535-4504-BF72-6A7DB844F22A}" destId="{1570DECC-B44F-4F05-B423-A5D0A6D01A95}" srcOrd="0" destOrd="0" presId="urn:microsoft.com/office/officeart/2016/7/layout/BasicLinearProcessNumbered"/>
    <dgm:cxn modelId="{CA126254-284D-4344-9615-82A521FAC00E}" type="presParOf" srcId="{1570DECC-B44F-4F05-B423-A5D0A6D01A95}" destId="{44473721-8099-47DD-A566-DB18937ECE2D}" srcOrd="0" destOrd="0" presId="urn:microsoft.com/office/officeart/2016/7/layout/BasicLinearProcessNumbered"/>
    <dgm:cxn modelId="{AFDCCF7D-5E37-47A7-8EB7-EBE34114E576}" type="presParOf" srcId="{1570DECC-B44F-4F05-B423-A5D0A6D01A95}" destId="{8DBEC2E4-54A9-4A50-86A3-DBA991CB2293}" srcOrd="1" destOrd="0" presId="urn:microsoft.com/office/officeart/2016/7/layout/BasicLinearProcessNumbered"/>
    <dgm:cxn modelId="{3D576698-0F06-4D0A-86B9-4ECD1AD9DE72}" type="presParOf" srcId="{1570DECC-B44F-4F05-B423-A5D0A6D01A95}" destId="{F627FD7D-9EB8-4758-BE2F-92E0800A7292}" srcOrd="2" destOrd="0" presId="urn:microsoft.com/office/officeart/2016/7/layout/BasicLinearProcessNumbered"/>
    <dgm:cxn modelId="{FA378D67-86D8-47D4-8FA9-AE07BA0F3390}" type="presParOf" srcId="{1570DECC-B44F-4F05-B423-A5D0A6D01A95}" destId="{F7531B07-BD4A-4509-95DD-16CDA262B61D}" srcOrd="3" destOrd="0" presId="urn:microsoft.com/office/officeart/2016/7/layout/BasicLinearProcessNumbered"/>
    <dgm:cxn modelId="{FB5B20E7-6D2F-46FE-9961-AA76305D19C7}" type="presParOf" srcId="{FE1A6E30-B535-4504-BF72-6A7DB844F22A}" destId="{E3B1D370-DFB1-43D0-9D5D-E4E899B44482}" srcOrd="1" destOrd="0" presId="urn:microsoft.com/office/officeart/2016/7/layout/BasicLinearProcessNumbered"/>
    <dgm:cxn modelId="{CCA71B0C-1822-4148-A185-749F9FDD8E0C}" type="presParOf" srcId="{FE1A6E30-B535-4504-BF72-6A7DB844F22A}" destId="{2657E44F-1CEC-4602-9B8D-52A65441FB50}" srcOrd="2" destOrd="0" presId="urn:microsoft.com/office/officeart/2016/7/layout/BasicLinearProcessNumbered"/>
    <dgm:cxn modelId="{C4D70997-68ED-4CDC-B3BA-C98930A2BD22}" type="presParOf" srcId="{2657E44F-1CEC-4602-9B8D-52A65441FB50}" destId="{FD5C69D6-818A-4022-90A6-9BE6287AEA74}" srcOrd="0" destOrd="0" presId="urn:microsoft.com/office/officeart/2016/7/layout/BasicLinearProcessNumbered"/>
    <dgm:cxn modelId="{12EC4FC1-AA11-4FAB-BF25-34BB206E9E9F}" type="presParOf" srcId="{2657E44F-1CEC-4602-9B8D-52A65441FB50}" destId="{BD3B34C3-063C-42E9-9432-AEAE1211F468}" srcOrd="1" destOrd="0" presId="urn:microsoft.com/office/officeart/2016/7/layout/BasicLinearProcessNumbered"/>
    <dgm:cxn modelId="{C377CCC5-9670-4D1F-8643-0B0B8C9B44DA}" type="presParOf" srcId="{2657E44F-1CEC-4602-9B8D-52A65441FB50}" destId="{EC3D9DFC-6CBE-4A8C-9F62-1AEDB9E65017}" srcOrd="2" destOrd="0" presId="urn:microsoft.com/office/officeart/2016/7/layout/BasicLinearProcessNumbered"/>
    <dgm:cxn modelId="{9F1C9E59-EDE9-4A90-8744-0CCD1F9D69B0}" type="presParOf" srcId="{2657E44F-1CEC-4602-9B8D-52A65441FB50}" destId="{2DC96BF0-4B97-4DD8-9A37-EFE06D4FABF5}" srcOrd="3" destOrd="0" presId="urn:microsoft.com/office/officeart/2016/7/layout/BasicLinearProcessNumbered"/>
    <dgm:cxn modelId="{52B8F228-04DE-41E0-9616-FD17C1B6F595}" type="presParOf" srcId="{FE1A6E30-B535-4504-BF72-6A7DB844F22A}" destId="{F3AA73F8-08DB-42F4-8EB7-36C7FCFEA759}" srcOrd="3" destOrd="0" presId="urn:microsoft.com/office/officeart/2016/7/layout/BasicLinearProcessNumbered"/>
    <dgm:cxn modelId="{BD5A556A-4953-4327-BF54-5D5BE3BE87B4}" type="presParOf" srcId="{FE1A6E30-B535-4504-BF72-6A7DB844F22A}" destId="{5DE7D09F-8631-4B6B-9F5A-19C482A8193F}" srcOrd="4" destOrd="0" presId="urn:microsoft.com/office/officeart/2016/7/layout/BasicLinearProcessNumbered"/>
    <dgm:cxn modelId="{60ABF253-A0BB-48BB-98ED-2CB6B7CC65E9}" type="presParOf" srcId="{5DE7D09F-8631-4B6B-9F5A-19C482A8193F}" destId="{D08543AC-D8D8-4FA3-88F6-41835C1719C4}" srcOrd="0" destOrd="0" presId="urn:microsoft.com/office/officeart/2016/7/layout/BasicLinearProcessNumbered"/>
    <dgm:cxn modelId="{2F14E9A6-A6B1-4142-B76D-B0029833B3E3}" type="presParOf" srcId="{5DE7D09F-8631-4B6B-9F5A-19C482A8193F}" destId="{C5C0D7C1-4898-4978-864A-21D17583684D}" srcOrd="1" destOrd="0" presId="urn:microsoft.com/office/officeart/2016/7/layout/BasicLinearProcessNumbered"/>
    <dgm:cxn modelId="{F4F2F435-BBE0-4152-825B-B24712F187FB}" type="presParOf" srcId="{5DE7D09F-8631-4B6B-9F5A-19C482A8193F}" destId="{758FC915-5E68-4AB4-87F5-6BB983900DDE}" srcOrd="2" destOrd="0" presId="urn:microsoft.com/office/officeart/2016/7/layout/BasicLinearProcessNumbered"/>
    <dgm:cxn modelId="{D72DF7CB-6D04-4507-A7CF-81717491EDDB}" type="presParOf" srcId="{5DE7D09F-8631-4B6B-9F5A-19C482A8193F}" destId="{5E2E67D6-622E-4269-8E7F-6A336F16052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C1511-3CFF-4F51-AEB0-7C3A136888EA}">
      <dsp:nvSpPr>
        <dsp:cNvPr id="0" name=""/>
        <dsp:cNvSpPr/>
      </dsp:nvSpPr>
      <dsp:spPr>
        <a:xfrm>
          <a:off x="0" y="0"/>
          <a:ext cx="5163989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10 genomes</a:t>
          </a:r>
          <a:endParaRPr lang="en-US" sz="2300" kern="1200" dirty="0"/>
        </a:p>
      </dsp:txBody>
      <dsp:txXfrm>
        <a:off x="25925" y="25925"/>
        <a:ext cx="4134060" cy="833289"/>
      </dsp:txXfrm>
    </dsp:sp>
    <dsp:sp modelId="{96A09879-C4B3-45C2-86AC-2BA627801CA3}">
      <dsp:nvSpPr>
        <dsp:cNvPr id="0" name=""/>
        <dsp:cNvSpPr/>
      </dsp:nvSpPr>
      <dsp:spPr>
        <a:xfrm>
          <a:off x="432484" y="1046073"/>
          <a:ext cx="5163989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Determine homologous genes</a:t>
          </a:r>
          <a:endParaRPr lang="en-US" sz="2300" kern="1200" dirty="0"/>
        </a:p>
      </dsp:txBody>
      <dsp:txXfrm>
        <a:off x="458409" y="1071998"/>
        <a:ext cx="4104314" cy="833289"/>
      </dsp:txXfrm>
    </dsp:sp>
    <dsp:sp modelId="{6CAE52A1-BDEC-42F7-BCED-8FB849898C5C}">
      <dsp:nvSpPr>
        <dsp:cNvPr id="0" name=""/>
        <dsp:cNvSpPr/>
      </dsp:nvSpPr>
      <dsp:spPr>
        <a:xfrm>
          <a:off x="858513" y="2092147"/>
          <a:ext cx="5163989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Distance matrices for each gene</a:t>
          </a:r>
          <a:endParaRPr lang="en-US" sz="2300" kern="1200" dirty="0"/>
        </a:p>
      </dsp:txBody>
      <dsp:txXfrm>
        <a:off x="884438" y="2118072"/>
        <a:ext cx="4110769" cy="833289"/>
      </dsp:txXfrm>
    </dsp:sp>
    <dsp:sp modelId="{51974301-2BFA-4C6B-A698-58636C7FB36C}">
      <dsp:nvSpPr>
        <dsp:cNvPr id="0" name=""/>
        <dsp:cNvSpPr/>
      </dsp:nvSpPr>
      <dsp:spPr>
        <a:xfrm>
          <a:off x="1290997" y="3138220"/>
          <a:ext cx="5163989" cy="88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Categorize each gene origin</a:t>
          </a:r>
          <a:endParaRPr lang="en-US" sz="2300" kern="1200" dirty="0"/>
        </a:p>
      </dsp:txBody>
      <dsp:txXfrm>
        <a:off x="1316922" y="3164145"/>
        <a:ext cx="4104314" cy="833289"/>
      </dsp:txXfrm>
    </dsp:sp>
    <dsp:sp modelId="{68F372E9-B270-459C-8BDD-9637F157E94A}">
      <dsp:nvSpPr>
        <dsp:cNvPr id="0" name=""/>
        <dsp:cNvSpPr/>
      </dsp:nvSpPr>
      <dsp:spPr>
        <a:xfrm>
          <a:off x="4588649" y="677936"/>
          <a:ext cx="575340" cy="575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4718101" y="677936"/>
        <a:ext cx="316437" cy="432943"/>
      </dsp:txXfrm>
    </dsp:sp>
    <dsp:sp modelId="{4F1A97FB-D89A-4538-A82C-6F33F43ED288}">
      <dsp:nvSpPr>
        <dsp:cNvPr id="0" name=""/>
        <dsp:cNvSpPr/>
      </dsp:nvSpPr>
      <dsp:spPr>
        <a:xfrm>
          <a:off x="5021133" y="1724009"/>
          <a:ext cx="575340" cy="575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5150585" y="1724009"/>
        <a:ext cx="316437" cy="432943"/>
      </dsp:txXfrm>
    </dsp:sp>
    <dsp:sp modelId="{F9B843D7-B28D-4852-B8CE-71EAD8057982}">
      <dsp:nvSpPr>
        <dsp:cNvPr id="0" name=""/>
        <dsp:cNvSpPr/>
      </dsp:nvSpPr>
      <dsp:spPr>
        <a:xfrm>
          <a:off x="5447162" y="2770083"/>
          <a:ext cx="575340" cy="57534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5576614" y="2770083"/>
        <a:ext cx="316437" cy="432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73721-8099-47DD-A566-DB18937ECE2D}">
      <dsp:nvSpPr>
        <dsp:cNvPr id="0" name=""/>
        <dsp:cNvSpPr/>
      </dsp:nvSpPr>
      <dsp:spPr>
        <a:xfrm>
          <a:off x="0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10 sequences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Check for 20 rows in the fasta file.</a:t>
          </a:r>
          <a:endParaRPr lang="en-US" sz="2000" kern="1200" dirty="0"/>
        </a:p>
      </dsp:txBody>
      <dsp:txXfrm>
        <a:off x="0" y="1430834"/>
        <a:ext cx="3162300" cy="2259213"/>
      </dsp:txXfrm>
    </dsp:sp>
    <dsp:sp modelId="{8DBEC2E4-54A9-4A50-86A3-DBA991CB2293}">
      <dsp:nvSpPr>
        <dsp:cNvPr id="0" name=""/>
        <dsp:cNvSpPr/>
      </dsp:nvSpPr>
      <dsp:spPr>
        <a:xfrm>
          <a:off x="1016347" y="376535"/>
          <a:ext cx="1129606" cy="11296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</a:t>
          </a:r>
        </a:p>
      </dsp:txBody>
      <dsp:txXfrm>
        <a:off x="1181774" y="541962"/>
        <a:ext cx="798752" cy="798752"/>
      </dsp:txXfrm>
    </dsp:sp>
    <dsp:sp modelId="{F627FD7D-9EB8-4758-BE2F-92E0800A7292}">
      <dsp:nvSpPr>
        <dsp:cNvPr id="0" name=""/>
        <dsp:cNvSpPr/>
      </dsp:nvSpPr>
      <dsp:spPr>
        <a:xfrm>
          <a:off x="0" y="3765283"/>
          <a:ext cx="3162300" cy="72"/>
        </a:xfrm>
        <a:prstGeom prst="rect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5875" cap="flat" cmpd="sng" algn="ctr">
          <a:solidFill>
            <a:schemeClr val="accent2">
              <a:hueOff val="-255475"/>
              <a:satOff val="702"/>
              <a:lumOff val="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C69D6-818A-4022-90A6-9BE6287AEA74}">
      <dsp:nvSpPr>
        <dsp:cNvPr id="0" name=""/>
        <dsp:cNvSpPr/>
      </dsp:nvSpPr>
      <dsp:spPr>
        <a:xfrm>
          <a:off x="3478530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-562340"/>
            <a:satOff val="2206"/>
            <a:lumOff val="28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562340"/>
              <a:satOff val="2206"/>
              <a:lumOff val="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No truncated genes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Length of sequences &gt;= 90% of the longest sequence</a:t>
          </a:r>
          <a:endParaRPr lang="en-US" sz="2000" kern="1200" dirty="0"/>
        </a:p>
      </dsp:txBody>
      <dsp:txXfrm>
        <a:off x="3478530" y="1430834"/>
        <a:ext cx="3162300" cy="2259213"/>
      </dsp:txXfrm>
    </dsp:sp>
    <dsp:sp modelId="{BD3B34C3-063C-42E9-9432-AEAE1211F468}">
      <dsp:nvSpPr>
        <dsp:cNvPr id="0" name=""/>
        <dsp:cNvSpPr/>
      </dsp:nvSpPr>
      <dsp:spPr>
        <a:xfrm>
          <a:off x="4494877" y="376535"/>
          <a:ext cx="1129606" cy="1129606"/>
        </a:xfrm>
        <a:prstGeom prst="ellipse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5875" cap="flat" cmpd="sng" algn="ctr">
          <a:solidFill>
            <a:schemeClr val="accent2">
              <a:hueOff val="-510950"/>
              <a:satOff val="1404"/>
              <a:lumOff val="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2</a:t>
          </a:r>
        </a:p>
      </dsp:txBody>
      <dsp:txXfrm>
        <a:off x="4660304" y="541962"/>
        <a:ext cx="798752" cy="798752"/>
      </dsp:txXfrm>
    </dsp:sp>
    <dsp:sp modelId="{EC3D9DFC-6CBE-4A8C-9F62-1AEDB9E65017}">
      <dsp:nvSpPr>
        <dsp:cNvPr id="0" name=""/>
        <dsp:cNvSpPr/>
      </dsp:nvSpPr>
      <dsp:spPr>
        <a:xfrm>
          <a:off x="3478530" y="3765283"/>
          <a:ext cx="3162300" cy="72"/>
        </a:xfrm>
        <a:prstGeom prst="rect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5875" cap="flat" cmpd="sng" algn="ctr">
          <a:solidFill>
            <a:schemeClr val="accent2">
              <a:hueOff val="-766425"/>
              <a:satOff val="2105"/>
              <a:lumOff val="1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543AC-D8D8-4FA3-88F6-41835C1719C4}">
      <dsp:nvSpPr>
        <dsp:cNvPr id="0" name=""/>
        <dsp:cNvSpPr/>
      </dsp:nvSpPr>
      <dsp:spPr>
        <a:xfrm>
          <a:off x="6957061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-1124680"/>
            <a:satOff val="4413"/>
            <a:lumOff val="56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124680"/>
              <a:satOff val="4413"/>
              <a:lumOff val="5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Also shortened the sequence names</a:t>
          </a: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Gene ID and species’ name</a:t>
          </a:r>
          <a:endParaRPr lang="en-US" sz="2600" kern="1200" dirty="0"/>
        </a:p>
      </dsp:txBody>
      <dsp:txXfrm>
        <a:off x="6957061" y="1430834"/>
        <a:ext cx="3162300" cy="2259213"/>
      </dsp:txXfrm>
    </dsp:sp>
    <dsp:sp modelId="{C5C0D7C1-4898-4978-864A-21D17583684D}">
      <dsp:nvSpPr>
        <dsp:cNvPr id="0" name=""/>
        <dsp:cNvSpPr/>
      </dsp:nvSpPr>
      <dsp:spPr>
        <a:xfrm>
          <a:off x="7973408" y="376535"/>
          <a:ext cx="1129606" cy="1129606"/>
        </a:xfrm>
        <a:prstGeom prst="ellipse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5875" cap="flat" cmpd="sng" algn="ctr">
          <a:solidFill>
            <a:schemeClr val="accent2">
              <a:hueOff val="-1021900"/>
              <a:satOff val="2807"/>
              <a:lumOff val="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3</a:t>
          </a:r>
        </a:p>
      </dsp:txBody>
      <dsp:txXfrm>
        <a:off x="8138835" y="541962"/>
        <a:ext cx="798752" cy="798752"/>
      </dsp:txXfrm>
    </dsp:sp>
    <dsp:sp modelId="{758FC915-5E68-4AB4-87F5-6BB983900DDE}">
      <dsp:nvSpPr>
        <dsp:cNvPr id="0" name=""/>
        <dsp:cNvSpPr/>
      </dsp:nvSpPr>
      <dsp:spPr>
        <a:xfrm>
          <a:off x="6957061" y="3765283"/>
          <a:ext cx="3162300" cy="72"/>
        </a:xfrm>
        <a:prstGeom prst="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5875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6CA0E-2CB1-413B-B528-D00C40653AC9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84CA6-BEDB-4A17-B267-224B02A55920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672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https://www.pinterest.ca/pin/347340189992893352/?lp=true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6704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Gene length vs distances (model)</a:t>
            </a:r>
          </a:p>
          <a:p>
            <a:endParaRPr lang="en-CA" dirty="0"/>
          </a:p>
          <a:p>
            <a:r>
              <a:rPr lang="en-CA" dirty="0"/>
              <a:t>Pull out significantly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0275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1/4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7850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2/4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6078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¾</a:t>
            </a:r>
          </a:p>
          <a:p>
            <a:r>
              <a:rPr lang="en-CA" dirty="0"/>
              <a:t>Look at order of relatives. Which ones were weird. Find the major pattern that happens most often.</a:t>
            </a:r>
          </a:p>
          <a:p>
            <a:r>
              <a:rPr lang="en-CA" dirty="0"/>
              <a:t>Look at common MLSA genes (Palmer’s paper and Brady’s paper for Pantoea calida)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823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295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M_calida</a:t>
            </a:r>
            <a:endParaRPr lang="en-CA" dirty="0"/>
          </a:p>
          <a:p>
            <a:r>
              <a:rPr lang="en-CA" dirty="0"/>
              <a:t>Trees, one for each genera. Only 5 genes</a:t>
            </a:r>
          </a:p>
          <a:p>
            <a:r>
              <a:rPr lang="en-CA" dirty="0"/>
              <a:t>Look at the weirdos, what are they?</a:t>
            </a:r>
          </a:p>
          <a:p>
            <a:r>
              <a:rPr lang="en-CA" dirty="0"/>
              <a:t>Gene length correlated with pattern</a:t>
            </a:r>
          </a:p>
          <a:p>
            <a:endParaRPr lang="en-CA" dirty="0"/>
          </a:p>
          <a:p>
            <a:r>
              <a:rPr lang="en-CA" dirty="0"/>
              <a:t>Of each species, how many are significant?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3293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905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M_gaviniae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280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LEFT: paper released last year by Palmer et al. RIGHT: paper released in 2016 by Rezzonico et al.</a:t>
            </a:r>
          </a:p>
          <a:p>
            <a:r>
              <a:rPr lang="en-CA" dirty="0"/>
              <a:t>Both conducted maximum likelihood trees with ATPD, GYRB, INFB, and RPOB</a:t>
            </a:r>
          </a:p>
          <a:p>
            <a:r>
              <a:rPr lang="en-CA" dirty="0"/>
              <a:t>BUT, Palmer et al. reconstructed protein sequences and Rezzonico et al. used nucleotide 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067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Can also be used to determine HGT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342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1821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5 Weird genes</a:t>
            </a:r>
          </a:p>
          <a:p>
            <a:r>
              <a:rPr lang="en-CA" dirty="0"/>
              <a:t>First and second closest relative (that was not itself)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624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Highlighted: first and second are from the same genus. Makes sense, maybe horizontal gene transfer to this species.</a:t>
            </a:r>
          </a:p>
          <a:p>
            <a:r>
              <a:rPr lang="en-CA" dirty="0"/>
              <a:t>38985_ttuB is present in both, but came from different genera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424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 relative is NOT Mixta, but the second is??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793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 and second are from two different genera</a:t>
            </a:r>
          </a:p>
          <a:p>
            <a:r>
              <a:rPr lang="en-CA" dirty="0"/>
              <a:t>M. calida: second is the outgroup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82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Which ones are phylogenetically-relevant, with who are they grouping?</a:t>
            </a:r>
          </a:p>
          <a:p>
            <a:r>
              <a:rPr lang="en-CA" dirty="0"/>
              <a:t>	It would make sense for these important ones to be with Septica given </a:t>
            </a:r>
            <a:r>
              <a:rPr lang="en-CA"/>
              <a:t>other studies.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84CA6-BEDB-4A17-B267-224B02A55920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598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201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26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046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30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865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945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482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846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352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623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9F4FE4-4538-4C62-8B52-698EFFB1FB10}" type="datetimeFigureOut">
              <a:rPr lang="en-CA" smtClean="0"/>
              <a:t>11/02/2020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6EA523-336D-4AA3-B5AD-9B67911FE7DC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83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558A285F-4102-4F69-9755-A6A69C2655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8" b="226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7BC9E-3320-4EED-B1DA-C2C9BB8D8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5000" dirty="0">
                <a:solidFill>
                  <a:srgbClr val="FFFFFF"/>
                </a:solidFill>
              </a:rPr>
              <a:t>Lab Update: Mosaic Mixta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20235-FC3C-46AC-A3C8-D072D090A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Kimberly Hinz</a:t>
            </a:r>
          </a:p>
        </p:txBody>
      </p:sp>
    </p:spTree>
    <p:extLst>
      <p:ext uri="{BB962C8B-B14F-4D97-AF65-F5344CB8AC3E}">
        <p14:creationId xmlns:p14="http://schemas.microsoft.com/office/powerpoint/2010/main" val="2823279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52FB-CC16-4012-9C86-F6A9909F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005"/>
            <a:ext cx="10058400" cy="1450757"/>
          </a:xfrm>
        </p:spPr>
        <p:txBody>
          <a:bodyPr/>
          <a:lstStyle/>
          <a:p>
            <a:r>
              <a:rPr lang="en-CA" dirty="0"/>
              <a:t>Closest Relatives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94E72-D664-4406-AD29-770D3D54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020" y="1846052"/>
            <a:ext cx="5605020" cy="736282"/>
          </a:xfrm>
        </p:spPr>
        <p:txBody>
          <a:bodyPr>
            <a:normAutofit/>
          </a:bodyPr>
          <a:lstStyle/>
          <a:p>
            <a:pPr algn="ctr"/>
            <a:r>
              <a:rPr lang="en-CA" sz="2800" i="1" dirty="0"/>
              <a:t>M. calida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AADF0C2-7197-4F53-857A-3A15B2B3A37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1319070"/>
              </p:ext>
            </p:extLst>
          </p:nvPr>
        </p:nvGraphicFramePr>
        <p:xfrm>
          <a:off x="430653" y="2582863"/>
          <a:ext cx="560502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40">
                  <a:extLst>
                    <a:ext uri="{9D8B030D-6E8A-4147-A177-3AD203B41FA5}">
                      <a16:colId xmlns:a16="http://schemas.microsoft.com/office/drawing/2014/main" val="4091162988"/>
                    </a:ext>
                  </a:extLst>
                </a:gridCol>
                <a:gridCol w="1868340">
                  <a:extLst>
                    <a:ext uri="{9D8B030D-6E8A-4147-A177-3AD203B41FA5}">
                      <a16:colId xmlns:a16="http://schemas.microsoft.com/office/drawing/2014/main" val="4255323517"/>
                    </a:ext>
                  </a:extLst>
                </a:gridCol>
                <a:gridCol w="1868340">
                  <a:extLst>
                    <a:ext uri="{9D8B030D-6E8A-4147-A177-3AD203B41FA5}">
                      <a16:colId xmlns:a16="http://schemas.microsoft.com/office/drawing/2014/main" val="330821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2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38235_csdA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tasmaniensis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gaviniae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73459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38434_hypo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cloacae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789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38746_fhuA_1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 freundii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329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38985_ttuB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ptyseos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saanichensis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7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39549_hypo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gaviniae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6200160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0B03E-7A93-427C-88CF-01A40C576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604" y="1846052"/>
            <a:ext cx="5543108" cy="736282"/>
          </a:xfrm>
        </p:spPr>
        <p:txBody>
          <a:bodyPr>
            <a:normAutofit/>
          </a:bodyPr>
          <a:lstStyle/>
          <a:p>
            <a:pPr algn="ctr"/>
            <a:r>
              <a:rPr lang="en-CA" sz="2800" i="1" dirty="0"/>
              <a:t>M. gaviniae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E58C76E-D947-402D-B861-433278E0A51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54407370"/>
              </p:ext>
            </p:extLst>
          </p:nvPr>
        </p:nvGraphicFramePr>
        <p:xfrm>
          <a:off x="6218237" y="2582863"/>
          <a:ext cx="5543109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703">
                  <a:extLst>
                    <a:ext uri="{9D8B030D-6E8A-4147-A177-3AD203B41FA5}">
                      <a16:colId xmlns:a16="http://schemas.microsoft.com/office/drawing/2014/main" val="3854022732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2117119990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1135389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3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38235_csdA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P.agglomerans</a:t>
                      </a:r>
                      <a:endParaRPr lang="en-CA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5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38434_hypo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P.agglomerans</a:t>
                      </a:r>
                      <a:endParaRPr lang="en-CA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9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38747_fhuA_1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tasmaniensis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6346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38985_ttuB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agglomerans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39549_hypo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calida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81914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87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52FB-CC16-4012-9C86-F6A9909F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005"/>
            <a:ext cx="10058400" cy="1450757"/>
          </a:xfrm>
        </p:spPr>
        <p:txBody>
          <a:bodyPr/>
          <a:lstStyle/>
          <a:p>
            <a:r>
              <a:rPr lang="en-CA" dirty="0"/>
              <a:t>Closest Relatives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94E72-D664-4406-AD29-770D3D54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020" y="1846052"/>
            <a:ext cx="5605020" cy="736282"/>
          </a:xfrm>
        </p:spPr>
        <p:txBody>
          <a:bodyPr>
            <a:normAutofit/>
          </a:bodyPr>
          <a:lstStyle/>
          <a:p>
            <a:pPr algn="ctr"/>
            <a:r>
              <a:rPr lang="en-CA" sz="2800" i="1" dirty="0"/>
              <a:t>M. calida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AADF0C2-7197-4F53-857A-3A15B2B3A37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3178501"/>
              </p:ext>
            </p:extLst>
          </p:nvPr>
        </p:nvGraphicFramePr>
        <p:xfrm>
          <a:off x="430653" y="2582863"/>
          <a:ext cx="560502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40">
                  <a:extLst>
                    <a:ext uri="{9D8B030D-6E8A-4147-A177-3AD203B41FA5}">
                      <a16:colId xmlns:a16="http://schemas.microsoft.com/office/drawing/2014/main" val="4091162988"/>
                    </a:ext>
                  </a:extLst>
                </a:gridCol>
                <a:gridCol w="1868340">
                  <a:extLst>
                    <a:ext uri="{9D8B030D-6E8A-4147-A177-3AD203B41FA5}">
                      <a16:colId xmlns:a16="http://schemas.microsoft.com/office/drawing/2014/main" val="4255323517"/>
                    </a:ext>
                  </a:extLst>
                </a:gridCol>
                <a:gridCol w="1868340">
                  <a:extLst>
                    <a:ext uri="{9D8B030D-6E8A-4147-A177-3AD203B41FA5}">
                      <a16:colId xmlns:a16="http://schemas.microsoft.com/office/drawing/2014/main" val="330821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2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38235_csdA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tasmaniensis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gaviniae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59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38434_hypo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cloacae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789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38746_fhuA_1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 freundii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329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38985_ttuB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ptyseos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saanichensis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3047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39549_hypo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gaviniae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0160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0B03E-7A93-427C-88CF-01A40C576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604" y="1846052"/>
            <a:ext cx="5543108" cy="736282"/>
          </a:xfrm>
        </p:spPr>
        <p:txBody>
          <a:bodyPr>
            <a:normAutofit/>
          </a:bodyPr>
          <a:lstStyle/>
          <a:p>
            <a:pPr algn="ctr"/>
            <a:r>
              <a:rPr lang="en-CA" sz="2800" i="1" dirty="0"/>
              <a:t>M. gaviniae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E58C76E-D947-402D-B861-433278E0A51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7549309"/>
              </p:ext>
            </p:extLst>
          </p:nvPr>
        </p:nvGraphicFramePr>
        <p:xfrm>
          <a:off x="6218237" y="2582863"/>
          <a:ext cx="5543109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703">
                  <a:extLst>
                    <a:ext uri="{9D8B030D-6E8A-4147-A177-3AD203B41FA5}">
                      <a16:colId xmlns:a16="http://schemas.microsoft.com/office/drawing/2014/main" val="3854022732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2117119990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1135389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3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38235_csdA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P.agglomerans</a:t>
                      </a:r>
                      <a:endParaRPr lang="en-CA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5925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38434_hypo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P.agglomerans</a:t>
                      </a:r>
                      <a:endParaRPr lang="en-CA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1499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38747_fhuA_1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tasmaniensis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6346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38985_ttuB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agglomerans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771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39549_hypo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calida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914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78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52FB-CC16-4012-9C86-F6A9909F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005"/>
            <a:ext cx="10058400" cy="1450757"/>
          </a:xfrm>
        </p:spPr>
        <p:txBody>
          <a:bodyPr/>
          <a:lstStyle/>
          <a:p>
            <a:r>
              <a:rPr lang="en-CA" dirty="0"/>
              <a:t>Closest Relatives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94E72-D664-4406-AD29-770D3D54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020" y="1846052"/>
            <a:ext cx="5605020" cy="736282"/>
          </a:xfrm>
        </p:spPr>
        <p:txBody>
          <a:bodyPr>
            <a:normAutofit/>
          </a:bodyPr>
          <a:lstStyle/>
          <a:p>
            <a:pPr algn="ctr"/>
            <a:r>
              <a:rPr lang="en-CA" sz="2800" i="1" dirty="0"/>
              <a:t>M. calida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AADF0C2-7197-4F53-857A-3A15B2B3A37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49018737"/>
              </p:ext>
            </p:extLst>
          </p:nvPr>
        </p:nvGraphicFramePr>
        <p:xfrm>
          <a:off x="430653" y="2582863"/>
          <a:ext cx="560502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40">
                  <a:extLst>
                    <a:ext uri="{9D8B030D-6E8A-4147-A177-3AD203B41FA5}">
                      <a16:colId xmlns:a16="http://schemas.microsoft.com/office/drawing/2014/main" val="4091162988"/>
                    </a:ext>
                  </a:extLst>
                </a:gridCol>
                <a:gridCol w="1868340">
                  <a:extLst>
                    <a:ext uri="{9D8B030D-6E8A-4147-A177-3AD203B41FA5}">
                      <a16:colId xmlns:a16="http://schemas.microsoft.com/office/drawing/2014/main" val="4255323517"/>
                    </a:ext>
                  </a:extLst>
                </a:gridCol>
                <a:gridCol w="1868340">
                  <a:extLst>
                    <a:ext uri="{9D8B030D-6E8A-4147-A177-3AD203B41FA5}">
                      <a16:colId xmlns:a16="http://schemas.microsoft.com/office/drawing/2014/main" val="330821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2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38235_csdA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tasmaniensis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gaviniae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73459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38434_hypo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cloacae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9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38746_fhuA_1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 freundii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9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38985_ttuB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ptyseos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saanichensis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3047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39549_hypo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gaviniae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6200160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0B03E-7A93-427C-88CF-01A40C576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604" y="1846052"/>
            <a:ext cx="5543108" cy="736282"/>
          </a:xfrm>
        </p:spPr>
        <p:txBody>
          <a:bodyPr>
            <a:normAutofit/>
          </a:bodyPr>
          <a:lstStyle/>
          <a:p>
            <a:pPr algn="ctr"/>
            <a:r>
              <a:rPr lang="en-CA" sz="2800" i="1" dirty="0"/>
              <a:t>M. gaviniae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E58C76E-D947-402D-B861-433278E0A51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35912983"/>
              </p:ext>
            </p:extLst>
          </p:nvPr>
        </p:nvGraphicFramePr>
        <p:xfrm>
          <a:off x="6218237" y="2582863"/>
          <a:ext cx="5543109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703">
                  <a:extLst>
                    <a:ext uri="{9D8B030D-6E8A-4147-A177-3AD203B41FA5}">
                      <a16:colId xmlns:a16="http://schemas.microsoft.com/office/drawing/2014/main" val="3854022732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2117119990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1135389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3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38235_csdA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P.agglomerans</a:t>
                      </a:r>
                      <a:endParaRPr lang="en-CA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5925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38434_hypo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P.agglomerans</a:t>
                      </a:r>
                      <a:endParaRPr lang="en-CA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1499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38747_fhuA_1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tasmaniensis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46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38985_ttuB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agglomerans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771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39549_hypo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calida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81914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728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4A87-C318-47A5-B4B3-9C85BCEF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</a:t>
            </a:r>
            <a:r>
              <a:rPr lang="en-CA" i="1" dirty="0"/>
              <a:t>Mixta</a:t>
            </a:r>
            <a:r>
              <a:rPr lang="en-CA" dirty="0"/>
              <a:t> Relative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834B86-E5A7-49D8-AA29-ADA0A4000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239127"/>
              </p:ext>
            </p:extLst>
          </p:nvPr>
        </p:nvGraphicFramePr>
        <p:xfrm>
          <a:off x="1096963" y="1846263"/>
          <a:ext cx="10058397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80647761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72836918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912836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600" i="1" dirty="0"/>
                        <a:t>M. calida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600" i="1" dirty="0"/>
                        <a:t>M. gaviniae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44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600" dirty="0"/>
                        <a:t>P. agglomerans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 (80%)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 (80.97%)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8606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600" dirty="0"/>
                        <a:t>P. septica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 (7.83%)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(6.57%)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5880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600" dirty="0"/>
                        <a:t>E. amylovora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(4.73%)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(4.83%)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2182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600" dirty="0"/>
                        <a:t>E. tasmaniensis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(5.12%)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(5.31%)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91449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600" dirty="0"/>
                        <a:t>T. ptyseos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(0.39%)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(0.29%)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6759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600" dirty="0"/>
                        <a:t>T. saanichensis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(0.19%)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(0.29%)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6482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600" dirty="0"/>
                        <a:t>C. freundii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(0.77%)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(0.68%)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7336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600" dirty="0"/>
                        <a:t>E. cloacae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(0.97%)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(1.06%)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49690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large, water, man&#10;&#10;Description automatically generated">
            <a:extLst>
              <a:ext uri="{FF2B5EF4-FFF2-40B4-BE49-F238E27FC236}">
                <a16:creationId xmlns:a16="http://schemas.microsoft.com/office/drawing/2014/main" id="{B0EDB742-FA15-471B-AE7C-461D64BBB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0" y="-80682"/>
            <a:ext cx="10500000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38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illed, man, hanging, large&#10;&#10;Description automatically generated">
            <a:extLst>
              <a:ext uri="{FF2B5EF4-FFF2-40B4-BE49-F238E27FC236}">
                <a16:creationId xmlns:a16="http://schemas.microsoft.com/office/drawing/2014/main" id="{01420859-E939-438C-B9ED-F49619791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0"/>
            <a:ext cx="11880000" cy="594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83A05EC-31E3-4914-9910-E2CDC3EE486C}"/>
              </a:ext>
            </a:extLst>
          </p:cNvPr>
          <p:cNvSpPr/>
          <p:nvPr/>
        </p:nvSpPr>
        <p:spPr>
          <a:xfrm>
            <a:off x="4767160" y="73958"/>
            <a:ext cx="1695577" cy="1109383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28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nch, filled, small, lot&#10;&#10;Description automatically generated">
            <a:extLst>
              <a:ext uri="{FF2B5EF4-FFF2-40B4-BE49-F238E27FC236}">
                <a16:creationId xmlns:a16="http://schemas.microsoft.com/office/drawing/2014/main" id="{D0A66438-11BC-4147-9CEB-737119B5F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0"/>
            <a:ext cx="1188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0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, filled, many, bunch&#10;&#10;Description automatically generated">
            <a:extLst>
              <a:ext uri="{FF2B5EF4-FFF2-40B4-BE49-F238E27FC236}">
                <a16:creationId xmlns:a16="http://schemas.microsoft.com/office/drawing/2014/main" id="{148C5D33-027D-47DD-8BD4-42B4ED3B7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0"/>
            <a:ext cx="1188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filled, table, man&#10;&#10;Description automatically generated">
            <a:extLst>
              <a:ext uri="{FF2B5EF4-FFF2-40B4-BE49-F238E27FC236}">
                <a16:creationId xmlns:a16="http://schemas.microsoft.com/office/drawing/2014/main" id="{64140A28-67DF-457D-94DE-6646165C4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-80683"/>
            <a:ext cx="11880000" cy="594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89A8E4E-8B75-49C7-ABA5-FAB1A85BEE4C}"/>
              </a:ext>
            </a:extLst>
          </p:cNvPr>
          <p:cNvSpPr/>
          <p:nvPr/>
        </p:nvSpPr>
        <p:spPr>
          <a:xfrm>
            <a:off x="6837828" y="181535"/>
            <a:ext cx="457201" cy="840441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C4922B-F8AD-4872-94B2-9FC66261DD7B}"/>
              </a:ext>
            </a:extLst>
          </p:cNvPr>
          <p:cNvSpPr/>
          <p:nvPr/>
        </p:nvSpPr>
        <p:spPr>
          <a:xfrm>
            <a:off x="9634818" y="73958"/>
            <a:ext cx="712694" cy="1391771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9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511208-6B5E-411B-888A-A5D68688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73" y="0"/>
            <a:ext cx="8689654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2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AEA2CE1-016C-4929-84A1-2EBEC6F1E1F2}"/>
              </a:ext>
            </a:extLst>
          </p:cNvPr>
          <p:cNvGrpSpPr/>
          <p:nvPr/>
        </p:nvGrpSpPr>
        <p:grpSpPr>
          <a:xfrm>
            <a:off x="2136000" y="45000"/>
            <a:ext cx="7920000" cy="6768000"/>
            <a:chOff x="1942363" y="0"/>
            <a:chExt cx="802595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CA4610-3F36-4755-B70E-CF4FCE564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2363" y="0"/>
              <a:ext cx="4988886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063B7F-166A-4105-8D87-5C62D700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2379" y="0"/>
              <a:ext cx="2685936" cy="68580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0425E90-1C9F-4AFF-A4B8-A8C160243473}"/>
              </a:ext>
            </a:extLst>
          </p:cNvPr>
          <p:cNvSpPr/>
          <p:nvPr/>
        </p:nvSpPr>
        <p:spPr>
          <a:xfrm>
            <a:off x="3187003" y="45000"/>
            <a:ext cx="3063256" cy="241105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C7265F-82E4-46AA-9732-626BA69EA379}"/>
              </a:ext>
            </a:extLst>
          </p:cNvPr>
          <p:cNvSpPr/>
          <p:nvPr/>
        </p:nvSpPr>
        <p:spPr>
          <a:xfrm>
            <a:off x="7489090" y="84463"/>
            <a:ext cx="2539932" cy="306014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96F8A-3DEF-43A8-BD32-AE336996B88B}"/>
              </a:ext>
            </a:extLst>
          </p:cNvPr>
          <p:cNvSpPr txBox="1"/>
          <p:nvPr/>
        </p:nvSpPr>
        <p:spPr>
          <a:xfrm>
            <a:off x="6400306" y="881196"/>
            <a:ext cx="963432" cy="369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Pantoea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1809D-5BF6-4842-8CFC-63842140AAC1}"/>
              </a:ext>
            </a:extLst>
          </p:cNvPr>
          <p:cNvSpPr/>
          <p:nvPr/>
        </p:nvSpPr>
        <p:spPr>
          <a:xfrm>
            <a:off x="2934159" y="3606188"/>
            <a:ext cx="2779923" cy="199038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8D1A5-F85D-491D-9FDB-BBB97FE30F39}"/>
              </a:ext>
            </a:extLst>
          </p:cNvPr>
          <p:cNvSpPr/>
          <p:nvPr/>
        </p:nvSpPr>
        <p:spPr>
          <a:xfrm>
            <a:off x="7441894" y="3171221"/>
            <a:ext cx="2451253" cy="265303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6745A-2007-4C61-B1E4-D69644142DBF}"/>
              </a:ext>
            </a:extLst>
          </p:cNvPr>
          <p:cNvSpPr txBox="1"/>
          <p:nvPr/>
        </p:nvSpPr>
        <p:spPr>
          <a:xfrm>
            <a:off x="6103066" y="4313070"/>
            <a:ext cx="880428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Erwinia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DFCD43-6327-4034-9A98-14860F1DB9F1}"/>
              </a:ext>
            </a:extLst>
          </p:cNvPr>
          <p:cNvSpPr/>
          <p:nvPr/>
        </p:nvSpPr>
        <p:spPr>
          <a:xfrm>
            <a:off x="3247610" y="3101535"/>
            <a:ext cx="1636491" cy="50465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F7A27C-1134-4892-8AD8-D9A6A9817350}"/>
              </a:ext>
            </a:extLst>
          </p:cNvPr>
          <p:cNvSpPr/>
          <p:nvPr/>
        </p:nvSpPr>
        <p:spPr>
          <a:xfrm>
            <a:off x="7976135" y="1614538"/>
            <a:ext cx="1786591" cy="50446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52917B-C825-4F07-9F94-A991EC586066}"/>
              </a:ext>
            </a:extLst>
          </p:cNvPr>
          <p:cNvSpPr txBox="1"/>
          <p:nvPr/>
        </p:nvSpPr>
        <p:spPr>
          <a:xfrm>
            <a:off x="6272149" y="2732203"/>
            <a:ext cx="717284" cy="369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Mixta</a:t>
            </a:r>
          </a:p>
        </p:txBody>
      </p:sp>
    </p:spTree>
    <p:extLst>
      <p:ext uri="{BB962C8B-B14F-4D97-AF65-F5344CB8AC3E}">
        <p14:creationId xmlns:p14="http://schemas.microsoft.com/office/powerpoint/2010/main" val="314071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1347B76-ABE2-4317-8FCF-D9BB42476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0" y="0"/>
            <a:ext cx="10500000" cy="630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B4819B8-D84B-4369-9667-A7A69E631BAD}"/>
              </a:ext>
            </a:extLst>
          </p:cNvPr>
          <p:cNvSpPr/>
          <p:nvPr/>
        </p:nvSpPr>
        <p:spPr>
          <a:xfrm>
            <a:off x="2319618" y="1"/>
            <a:ext cx="605117" cy="1021976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40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94C4C463-2DAC-49F7-ABDE-B2C7EC915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73" y="0"/>
            <a:ext cx="8689655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58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6AC69E-AB9E-48FF-AF84-3AA4E6835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006670"/>
              </p:ext>
            </p:extLst>
          </p:nvPr>
        </p:nvGraphicFramePr>
        <p:xfrm>
          <a:off x="2496000" y="88200"/>
          <a:ext cx="7200000" cy="66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8DDE440-8B88-4B9D-B30A-64DBF8550CFD}"/>
              </a:ext>
            </a:extLst>
          </p:cNvPr>
          <p:cNvSpPr/>
          <p:nvPr/>
        </p:nvSpPr>
        <p:spPr>
          <a:xfrm>
            <a:off x="3306000" y="639000"/>
            <a:ext cx="5580000" cy="55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080C7-0E3B-4E7A-987F-7041999AED43}"/>
              </a:ext>
            </a:extLst>
          </p:cNvPr>
          <p:cNvSpPr txBox="1"/>
          <p:nvPr/>
        </p:nvSpPr>
        <p:spPr>
          <a:xfrm>
            <a:off x="4482135" y="2967335"/>
            <a:ext cx="322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1767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A3B8-F48D-4AAA-BAA9-75823848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Mosaic </a:t>
            </a:r>
            <a:r>
              <a:rPr lang="en-CA" i="1" dirty="0"/>
              <a:t>Mixta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28B607-8BA9-437F-B278-DDCB5107A8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886949"/>
              </p:ext>
            </p:extLst>
          </p:nvPr>
        </p:nvGraphicFramePr>
        <p:xfrm>
          <a:off x="1097279" y="1845734"/>
          <a:ext cx="645498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685D59B-E8E9-4A5C-8417-0865EA2B2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813361"/>
              </p:ext>
            </p:extLst>
          </p:nvPr>
        </p:nvGraphicFramePr>
        <p:xfrm>
          <a:off x="7614184" y="1760481"/>
          <a:ext cx="3960000" cy="367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75867C8-1150-4311-8D73-AB398452E1D3}"/>
              </a:ext>
            </a:extLst>
          </p:cNvPr>
          <p:cNvSpPr/>
          <p:nvPr/>
        </p:nvSpPr>
        <p:spPr>
          <a:xfrm>
            <a:off x="8154184" y="2161371"/>
            <a:ext cx="2880000" cy="288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97CF9-08CA-471F-90C9-2F4416B12C03}"/>
              </a:ext>
            </a:extLst>
          </p:cNvPr>
          <p:cNvSpPr txBox="1"/>
          <p:nvPr/>
        </p:nvSpPr>
        <p:spPr>
          <a:xfrm>
            <a:off x="9055097" y="3106792"/>
            <a:ext cx="107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/>
              <a:t>Mixta </a:t>
            </a:r>
            <a:r>
              <a:rPr lang="en-CA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326947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16B9-6C5E-43F6-B797-50ACE96A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10 Genomes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9EB-CF13-482F-814E-12EE96B41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Mixta calida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Mixta gaviniae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Pantoea septica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Pantoea agglomerans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Erwinia amylovora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Erwinia tasmaniensis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Tatumella saanichensis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Tatumella ptyseos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Citrobacter freundii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3200" i="1" dirty="0"/>
              <a:t>Enterobacter cloacae</a:t>
            </a:r>
          </a:p>
        </p:txBody>
      </p:sp>
      <p:pic>
        <p:nvPicPr>
          <p:cNvPr id="7" name="Graphic 6" descr="DNA">
            <a:extLst>
              <a:ext uri="{FF2B5EF4-FFF2-40B4-BE49-F238E27FC236}">
                <a16:creationId xmlns:a16="http://schemas.microsoft.com/office/drawing/2014/main" id="{9E7E9A64-9D60-407E-A107-72B6A5964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432" y="2104325"/>
            <a:ext cx="3094997" cy="30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0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82DEB0-A14C-4282-BF74-65BC353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86915-81FA-4B31-86F9-7637DF50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CA" dirty="0"/>
              <a:t>Solution: Filter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B66DFB-9D06-4C6E-8115-7CC59588D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672251"/>
              </p:ext>
            </p:extLst>
          </p:nvPr>
        </p:nvGraphicFramePr>
        <p:xfrm>
          <a:off x="1036319" y="680936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B7A4010-8890-4A5C-B231-BE783816AA50}"/>
              </a:ext>
            </a:extLst>
          </p:cNvPr>
          <p:cNvSpPr/>
          <p:nvPr/>
        </p:nvSpPr>
        <p:spPr>
          <a:xfrm>
            <a:off x="1120925" y="2967335"/>
            <a:ext cx="9950161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1284 sequence 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 1035 sequences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25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288B-E9AD-4E26-8CE1-CF46364A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Alignment and Distance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C4599-4996-40E3-809C-FD0C7657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Alignments: R package </a:t>
            </a:r>
            <a:r>
              <a:rPr lang="en-CA" sz="4000" dirty="0">
                <a:latin typeface="Agency FB" panose="020B0503020202020204" pitchFamily="34" charset="0"/>
              </a:rPr>
              <a:t>msa::msaClustalW </a:t>
            </a:r>
          </a:p>
          <a:p>
            <a:pPr lvl="1"/>
            <a:r>
              <a:rPr lang="en-CA" sz="3600" dirty="0"/>
              <a:t>100 max. iterations</a:t>
            </a:r>
          </a:p>
          <a:p>
            <a:pPr lvl="1"/>
            <a:r>
              <a:rPr lang="en-CA" sz="3600" dirty="0"/>
              <a:t>Default settings</a:t>
            </a:r>
          </a:p>
          <a:p>
            <a:r>
              <a:rPr lang="en-CA" sz="4000" dirty="0"/>
              <a:t>Distance matrices: R package </a:t>
            </a:r>
            <a:r>
              <a:rPr lang="en-CA" sz="4000" dirty="0">
                <a:latin typeface="Agency FB" panose="020B0503020202020204" pitchFamily="34" charset="0"/>
              </a:rPr>
              <a:t>ape </a:t>
            </a:r>
            <a:r>
              <a:rPr lang="en-CA" sz="4000" dirty="0"/>
              <a:t>and </a:t>
            </a:r>
            <a:r>
              <a:rPr lang="en-CA" sz="4000" dirty="0">
                <a:latin typeface="Agency FB" panose="020B0503020202020204" pitchFamily="34" charset="0"/>
              </a:rPr>
              <a:t>adegenet</a:t>
            </a:r>
          </a:p>
          <a:p>
            <a:pPr lvl="1"/>
            <a:r>
              <a:rPr lang="en-CA" sz="3600" dirty="0"/>
              <a:t>Tamura 1992 Model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A2CE8B1E-303E-40E1-ACA5-9A8E7B462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285540"/>
              </p:ext>
            </p:extLst>
          </p:nvPr>
        </p:nvGraphicFramePr>
        <p:xfrm>
          <a:off x="2866956" y="901920"/>
          <a:ext cx="6458089" cy="505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233">
                  <a:extLst>
                    <a:ext uri="{9D8B030D-6E8A-4147-A177-3AD203B41FA5}">
                      <a16:colId xmlns:a16="http://schemas.microsoft.com/office/drawing/2014/main" val="1026075016"/>
                    </a:ext>
                  </a:extLst>
                </a:gridCol>
                <a:gridCol w="2528428">
                  <a:extLst>
                    <a:ext uri="{9D8B030D-6E8A-4147-A177-3AD203B41FA5}">
                      <a16:colId xmlns:a16="http://schemas.microsoft.com/office/drawing/2014/main" val="1124292131"/>
                    </a:ext>
                  </a:extLst>
                </a:gridCol>
                <a:gridCol w="2528428">
                  <a:extLst>
                    <a:ext uri="{9D8B030D-6E8A-4147-A177-3AD203B41FA5}">
                      <a16:colId xmlns:a16="http://schemas.microsoft.com/office/drawing/2014/main" val="751301577"/>
                    </a:ext>
                  </a:extLst>
                </a:gridCol>
              </a:tblGrid>
              <a:tr h="427660">
                <a:tc>
                  <a:txBody>
                    <a:bodyPr/>
                    <a:lstStyle/>
                    <a:p>
                      <a:endParaRPr lang="en-CA" sz="1900" dirty="0"/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i="1" dirty="0"/>
                        <a:t>Mixta calida</a:t>
                      </a:r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i="1" dirty="0"/>
                        <a:t>Mixta gaviniae</a:t>
                      </a:r>
                    </a:p>
                  </a:txBody>
                  <a:tcPr marL="97195" marR="97195" marT="48598" marB="48598"/>
                </a:tc>
                <a:extLst>
                  <a:ext uri="{0D108BD9-81ED-4DB2-BD59-A6C34878D82A}">
                    <a16:rowId xmlns:a16="http://schemas.microsoft.com/office/drawing/2014/main" val="890219314"/>
                  </a:ext>
                </a:extLst>
              </a:tr>
              <a:tr h="1302418">
                <a:tc>
                  <a:txBody>
                    <a:bodyPr/>
                    <a:lstStyle/>
                    <a:p>
                      <a:r>
                        <a:rPr lang="en-CA" sz="1900" i="1" dirty="0"/>
                        <a:t>Pantoea</a:t>
                      </a:r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904 genes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dirty="0"/>
                        <a:t>79 </a:t>
                      </a:r>
                      <a:r>
                        <a:rPr lang="en-CA" sz="1900" i="1" dirty="0"/>
                        <a:t>P. agglomerans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i="0" dirty="0"/>
                        <a:t>825 </a:t>
                      </a:r>
                      <a:r>
                        <a:rPr lang="en-CA" sz="1900" i="1" dirty="0"/>
                        <a:t>P. septica</a:t>
                      </a:r>
                      <a:endParaRPr lang="en-CA" sz="1900" i="0" dirty="0"/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903 genes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dirty="0"/>
                        <a:t>71 </a:t>
                      </a:r>
                      <a:r>
                        <a:rPr lang="en-CA" sz="1900" i="1" dirty="0"/>
                        <a:t>P. agglomerans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i="0" dirty="0"/>
                        <a:t>832 </a:t>
                      </a:r>
                      <a:r>
                        <a:rPr lang="en-CA" sz="1900" i="1" dirty="0"/>
                        <a:t>P. septica</a:t>
                      </a:r>
                      <a:endParaRPr lang="en-CA" sz="1900" i="0" dirty="0"/>
                    </a:p>
                  </a:txBody>
                  <a:tcPr marL="97195" marR="97195" marT="48598" marB="48598"/>
                </a:tc>
                <a:extLst>
                  <a:ext uri="{0D108BD9-81ED-4DB2-BD59-A6C34878D82A}">
                    <a16:rowId xmlns:a16="http://schemas.microsoft.com/office/drawing/2014/main" val="2655261838"/>
                  </a:ext>
                </a:extLst>
              </a:tr>
              <a:tr h="1302418">
                <a:tc>
                  <a:txBody>
                    <a:bodyPr/>
                    <a:lstStyle/>
                    <a:p>
                      <a:r>
                        <a:rPr lang="en-CA" sz="1900" i="1" dirty="0"/>
                        <a:t>Erwinia</a:t>
                      </a:r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102 genes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dirty="0"/>
                        <a:t>49 </a:t>
                      </a:r>
                      <a:r>
                        <a:rPr lang="en-CA" sz="1900" i="1" dirty="0"/>
                        <a:t>E. amylovora</a:t>
                      </a:r>
                      <a:endParaRPr lang="en-CA" sz="1900" i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i="0" dirty="0"/>
                        <a:t>53 </a:t>
                      </a:r>
                      <a:r>
                        <a:rPr lang="en-CA" sz="1900" i="1" dirty="0"/>
                        <a:t>E. tasmaniensis</a:t>
                      </a:r>
                      <a:endParaRPr lang="en-CA" sz="1900" dirty="0"/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108 genes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dirty="0"/>
                        <a:t>52 </a:t>
                      </a:r>
                      <a:r>
                        <a:rPr lang="en-CA" sz="1900" i="1" dirty="0"/>
                        <a:t>E. amylovora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i="0" dirty="0"/>
                        <a:t>56 </a:t>
                      </a:r>
                      <a:r>
                        <a:rPr lang="en-CA" sz="1900" i="1" dirty="0"/>
                        <a:t>E. tasmaniensis</a:t>
                      </a:r>
                      <a:endParaRPr lang="en-CA" sz="1900" i="0" dirty="0"/>
                    </a:p>
                  </a:txBody>
                  <a:tcPr marL="97195" marR="97195" marT="48598" marB="48598"/>
                </a:tc>
                <a:extLst>
                  <a:ext uri="{0D108BD9-81ED-4DB2-BD59-A6C34878D82A}">
                    <a16:rowId xmlns:a16="http://schemas.microsoft.com/office/drawing/2014/main" val="655057320"/>
                  </a:ext>
                </a:extLst>
              </a:tr>
              <a:tr h="1010832">
                <a:tc>
                  <a:txBody>
                    <a:bodyPr/>
                    <a:lstStyle/>
                    <a:p>
                      <a:r>
                        <a:rPr lang="en-CA" sz="1900" i="1" dirty="0"/>
                        <a:t>Tatumella</a:t>
                      </a:r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5 genes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dirty="0"/>
                        <a:t>3 </a:t>
                      </a:r>
                      <a:r>
                        <a:rPr lang="en-CA" sz="1900" i="1" dirty="0"/>
                        <a:t>T. ptyseos</a:t>
                      </a:r>
                      <a:endParaRPr lang="en-CA" sz="1900" i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i="0" dirty="0"/>
                        <a:t>2 </a:t>
                      </a:r>
                      <a:r>
                        <a:rPr lang="en-CA" sz="1900" i="1" dirty="0"/>
                        <a:t>T. saanichensis</a:t>
                      </a:r>
                      <a:endParaRPr lang="en-CA" sz="1900" dirty="0"/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6 genes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dirty="0"/>
                        <a:t>3 </a:t>
                      </a:r>
                      <a:r>
                        <a:rPr lang="en-CA" sz="1900" i="1" dirty="0"/>
                        <a:t>T. ptyseos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i="0" dirty="0"/>
                        <a:t>3 </a:t>
                      </a:r>
                      <a:r>
                        <a:rPr lang="en-CA" sz="1900" i="1" dirty="0"/>
                        <a:t>T. saanichensis</a:t>
                      </a:r>
                      <a:endParaRPr lang="en-CA" sz="1900" i="0" dirty="0"/>
                    </a:p>
                  </a:txBody>
                  <a:tcPr marL="97195" marR="97195" marT="48598" marB="48598"/>
                </a:tc>
                <a:extLst>
                  <a:ext uri="{0D108BD9-81ED-4DB2-BD59-A6C34878D82A}">
                    <a16:rowId xmlns:a16="http://schemas.microsoft.com/office/drawing/2014/main" val="71342043"/>
                  </a:ext>
                </a:extLst>
              </a:tr>
              <a:tr h="1010832">
                <a:tc>
                  <a:txBody>
                    <a:bodyPr/>
                    <a:lstStyle/>
                    <a:p>
                      <a:r>
                        <a:rPr lang="en-CA" sz="1900" dirty="0"/>
                        <a:t>Outgroup</a:t>
                      </a:r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18 genes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dirty="0"/>
                        <a:t>8 </a:t>
                      </a:r>
                      <a:r>
                        <a:rPr lang="en-CA" sz="1900" i="1" dirty="0"/>
                        <a:t>C. freundii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i="0" dirty="0"/>
                        <a:t>10 </a:t>
                      </a:r>
                      <a:r>
                        <a:rPr lang="en-CA" sz="1900" i="1" dirty="0"/>
                        <a:t>E. cloacae</a:t>
                      </a:r>
                      <a:endParaRPr lang="en-CA" sz="1900" i="0" dirty="0"/>
                    </a:p>
                  </a:txBody>
                  <a:tcPr marL="97195" marR="97195" marT="48598" marB="48598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18 genes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dirty="0"/>
                        <a:t>7 </a:t>
                      </a:r>
                      <a:r>
                        <a:rPr lang="en-CA" sz="1900" i="1" dirty="0"/>
                        <a:t>C. freundii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 i="0" dirty="0"/>
                        <a:t>11 </a:t>
                      </a:r>
                      <a:r>
                        <a:rPr lang="en-CA" sz="1900" i="1" dirty="0"/>
                        <a:t>E. cloacae</a:t>
                      </a:r>
                      <a:endParaRPr lang="en-CA" sz="1900" i="0" dirty="0"/>
                    </a:p>
                  </a:txBody>
                  <a:tcPr marL="97195" marR="97195" marT="48598" marB="48598"/>
                </a:tc>
                <a:extLst>
                  <a:ext uri="{0D108BD9-81ED-4DB2-BD59-A6C34878D82A}">
                    <a16:rowId xmlns:a16="http://schemas.microsoft.com/office/drawing/2014/main" val="3352696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1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C859-9600-476D-BEE5-2CA85FAC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Data:</a:t>
            </a:r>
          </a:p>
        </p:txBody>
      </p:sp>
      <p:pic>
        <p:nvPicPr>
          <p:cNvPr id="4" name="Picture 3" descr="A picture containing grass, black, sitting, wire&#10;&#10;Description automatically generated">
            <a:extLst>
              <a:ext uri="{FF2B5EF4-FFF2-40B4-BE49-F238E27FC236}">
                <a16:creationId xmlns:a16="http://schemas.microsoft.com/office/drawing/2014/main" id="{211EB254-35CC-4965-AC86-110D9627B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21" y="1864832"/>
            <a:ext cx="460575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3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D0B0790-C9EC-4205-BE60-42F57FA1C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CA" dirty="0"/>
              <a:t>NEW METHOD!</a:t>
            </a:r>
            <a:br>
              <a:rPr lang="en-CA" dirty="0"/>
            </a:br>
            <a:r>
              <a:rPr lang="en-CA" dirty="0"/>
              <a:t>NEW RESULTS!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433BA610-78AC-4A1D-9AD1-1178C932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995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52FB-CC16-4012-9C86-F6A9909F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005"/>
            <a:ext cx="10058400" cy="1450757"/>
          </a:xfrm>
        </p:spPr>
        <p:txBody>
          <a:bodyPr/>
          <a:lstStyle/>
          <a:p>
            <a:r>
              <a:rPr lang="en-CA" dirty="0"/>
              <a:t>Closest Relatives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94E72-D664-4406-AD29-770D3D54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020" y="1846052"/>
            <a:ext cx="5605020" cy="736282"/>
          </a:xfrm>
        </p:spPr>
        <p:txBody>
          <a:bodyPr>
            <a:normAutofit/>
          </a:bodyPr>
          <a:lstStyle/>
          <a:p>
            <a:pPr algn="ctr"/>
            <a:r>
              <a:rPr lang="en-CA" sz="2800" i="1" dirty="0"/>
              <a:t>M. calida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AADF0C2-7197-4F53-857A-3A15B2B3A37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44307193"/>
              </p:ext>
            </p:extLst>
          </p:nvPr>
        </p:nvGraphicFramePr>
        <p:xfrm>
          <a:off x="430653" y="2582863"/>
          <a:ext cx="560502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340">
                  <a:extLst>
                    <a:ext uri="{9D8B030D-6E8A-4147-A177-3AD203B41FA5}">
                      <a16:colId xmlns:a16="http://schemas.microsoft.com/office/drawing/2014/main" val="4091162988"/>
                    </a:ext>
                  </a:extLst>
                </a:gridCol>
                <a:gridCol w="1868340">
                  <a:extLst>
                    <a:ext uri="{9D8B030D-6E8A-4147-A177-3AD203B41FA5}">
                      <a16:colId xmlns:a16="http://schemas.microsoft.com/office/drawing/2014/main" val="4255323517"/>
                    </a:ext>
                  </a:extLst>
                </a:gridCol>
                <a:gridCol w="1868340">
                  <a:extLst>
                    <a:ext uri="{9D8B030D-6E8A-4147-A177-3AD203B41FA5}">
                      <a16:colId xmlns:a16="http://schemas.microsoft.com/office/drawing/2014/main" val="330821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22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38235_csdA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tasmaniensis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gaviniae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73459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38434_hypo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cloacae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789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38746_fhuA_1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 freundii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329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38985_ttuB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ptyseos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 saanichensis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3047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39549_hypo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gaviniae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6200160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0B03E-7A93-427C-88CF-01A40C576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604" y="1846052"/>
            <a:ext cx="5543108" cy="736282"/>
          </a:xfrm>
        </p:spPr>
        <p:txBody>
          <a:bodyPr>
            <a:normAutofit/>
          </a:bodyPr>
          <a:lstStyle/>
          <a:p>
            <a:pPr algn="ctr"/>
            <a:r>
              <a:rPr lang="en-CA" sz="2800" i="1" dirty="0"/>
              <a:t>M. gaviniae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E58C76E-D947-402D-B861-433278E0A51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00442100"/>
              </p:ext>
            </p:extLst>
          </p:nvPr>
        </p:nvGraphicFramePr>
        <p:xfrm>
          <a:off x="6218237" y="2582863"/>
          <a:ext cx="5543109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703">
                  <a:extLst>
                    <a:ext uri="{9D8B030D-6E8A-4147-A177-3AD203B41FA5}">
                      <a16:colId xmlns:a16="http://schemas.microsoft.com/office/drawing/2014/main" val="3854022732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2117119990"/>
                    </a:ext>
                  </a:extLst>
                </a:gridCol>
                <a:gridCol w="1847703">
                  <a:extLst>
                    <a:ext uri="{9D8B030D-6E8A-4147-A177-3AD203B41FA5}">
                      <a16:colId xmlns:a16="http://schemas.microsoft.com/office/drawing/2014/main" val="1135389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3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38235_csdA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P.agglomerans</a:t>
                      </a:r>
                      <a:endParaRPr lang="en-CA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59258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38434_hypo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P.agglomerans</a:t>
                      </a:r>
                      <a:endParaRPr lang="en-CA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1499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38747_fhuA_1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tasmaniensis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6346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38985_ttuB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agglomerans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 septica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771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39549_hypo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E. amylovora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 calida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81914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124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1038</Words>
  <Application>Microsoft Office PowerPoint</Application>
  <PresentationFormat>Widescreen</PresentationFormat>
  <Paragraphs>302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Agency FB</vt:lpstr>
      <vt:lpstr>Arial</vt:lpstr>
      <vt:lpstr>Calibri</vt:lpstr>
      <vt:lpstr>Calibri Light</vt:lpstr>
      <vt:lpstr>Retrospect</vt:lpstr>
      <vt:lpstr>Lab Update: Mosaic Mixta</vt:lpstr>
      <vt:lpstr>PowerPoint Presentation</vt:lpstr>
      <vt:lpstr>Mosaic Mixta</vt:lpstr>
      <vt:lpstr>10 Genomes</vt:lpstr>
      <vt:lpstr>Solution: Filter</vt:lpstr>
      <vt:lpstr>Alignment and Distance Matrices</vt:lpstr>
      <vt:lpstr>My Data:</vt:lpstr>
      <vt:lpstr>NEW METHOD! NEW RESULTS!</vt:lpstr>
      <vt:lpstr>Closest Relatives</vt:lpstr>
      <vt:lpstr>Closest Relatives</vt:lpstr>
      <vt:lpstr>Closest Relatives</vt:lpstr>
      <vt:lpstr>Closest Relatives</vt:lpstr>
      <vt:lpstr>Non-Mixta Relative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Update: Mosaic Mixta</dc:title>
  <dc:creator>Kim Hinz</dc:creator>
  <cp:lastModifiedBy>Kim Hinz</cp:lastModifiedBy>
  <cp:revision>10</cp:revision>
  <dcterms:created xsi:type="dcterms:W3CDTF">2020-01-28T02:16:01Z</dcterms:created>
  <dcterms:modified xsi:type="dcterms:W3CDTF">2020-02-11T22:09:47Z</dcterms:modified>
</cp:coreProperties>
</file>